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3" r:id="rId3"/>
    <p:sldId id="264" r:id="rId4"/>
    <p:sldId id="285" r:id="rId5"/>
    <p:sldId id="284" r:id="rId6"/>
    <p:sldId id="283" r:id="rId7"/>
    <p:sldId id="286" r:id="rId8"/>
    <p:sldId id="288" r:id="rId9"/>
    <p:sldId id="287" r:id="rId10"/>
    <p:sldId id="267" r:id="rId11"/>
    <p:sldId id="289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3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816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pos="7392" userDrawn="1">
          <p15:clr>
            <a:srgbClr val="A4A3A4"/>
          </p15:clr>
        </p15:guide>
        <p15:guide id="6" pos="2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4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14"/>
      </p:cViewPr>
      <p:guideLst>
        <p:guide orient="horz" pos="3936"/>
        <p:guide pos="3840"/>
        <p:guide orient="horz" pos="816"/>
        <p:guide orient="horz" pos="2352"/>
        <p:guide pos="7392"/>
        <p:guide pos="2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72CA82-60C9-4D95-A3B9-45AEA94CBBB1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94A55-90E7-453A-96D4-EA9306F7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19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1F3B-60D6-4394-8BA0-E71868DF5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A66E2-032A-4089-BCCF-147D055B8A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D2D81-2B39-4BD0-88CA-E97EE6348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A38F-C130-4425-931B-2ECE6D292E34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62521-6699-4124-BFDD-0BEA90CA5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30C40-453A-43D2-A894-C9369F921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9A17-702F-4A12-A943-B57E31AD1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4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3EC503-27B3-4CE9-9F20-36440C89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A38F-C130-4425-931B-2ECE6D292E34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8C7643-CC17-4E85-9969-8943C0A85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F9C293-9C43-442F-8704-3EE2E6D5B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9A17-702F-4A12-A943-B57E31AD143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70D7FD03-2602-4E10-9470-FF2320CA3A48}"/>
              </a:ext>
            </a:extLst>
          </p:cNvPr>
          <p:cNvSpPr/>
          <p:nvPr userDrawn="1"/>
        </p:nvSpPr>
        <p:spPr>
          <a:xfrm>
            <a:off x="9975850" y="4908550"/>
            <a:ext cx="5537200" cy="5537200"/>
          </a:xfrm>
          <a:prstGeom prst="arc">
            <a:avLst>
              <a:gd name="adj1" fmla="val 11823999"/>
              <a:gd name="adj2" fmla="val 15512767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Diamond 4">
            <a:extLst>
              <a:ext uri="{FF2B5EF4-FFF2-40B4-BE49-F238E27FC236}">
                <a16:creationId xmlns:a16="http://schemas.microsoft.com/office/drawing/2014/main" id="{7512FB94-472C-4535-80D5-CB3383956641}"/>
              </a:ext>
            </a:extLst>
          </p:cNvPr>
          <p:cNvSpPr/>
          <p:nvPr userDrawn="1"/>
        </p:nvSpPr>
        <p:spPr>
          <a:xfrm>
            <a:off x="0" y="0"/>
            <a:ext cx="3193143" cy="4069443"/>
          </a:xfrm>
          <a:custGeom>
            <a:avLst/>
            <a:gdLst>
              <a:gd name="connsiteX0" fmla="*/ 0 w 6386286"/>
              <a:gd name="connsiteY0" fmla="*/ 3193143 h 6386286"/>
              <a:gd name="connsiteX1" fmla="*/ 3193143 w 6386286"/>
              <a:gd name="connsiteY1" fmla="*/ 0 h 6386286"/>
              <a:gd name="connsiteX2" fmla="*/ 6386286 w 6386286"/>
              <a:gd name="connsiteY2" fmla="*/ 3193143 h 6386286"/>
              <a:gd name="connsiteX3" fmla="*/ 3193143 w 6386286"/>
              <a:gd name="connsiteY3" fmla="*/ 6386286 h 6386286"/>
              <a:gd name="connsiteX4" fmla="*/ 0 w 6386286"/>
              <a:gd name="connsiteY4" fmla="*/ 3193143 h 6386286"/>
              <a:gd name="connsiteX0" fmla="*/ 0 w 6386286"/>
              <a:gd name="connsiteY0" fmla="*/ 3193143 h 6386286"/>
              <a:gd name="connsiteX1" fmla="*/ 3193143 w 6386286"/>
              <a:gd name="connsiteY1" fmla="*/ 0 h 6386286"/>
              <a:gd name="connsiteX2" fmla="*/ 5509623 w 6386286"/>
              <a:gd name="connsiteY2" fmla="*/ 2316843 h 6386286"/>
              <a:gd name="connsiteX3" fmla="*/ 6386286 w 6386286"/>
              <a:gd name="connsiteY3" fmla="*/ 3193143 h 6386286"/>
              <a:gd name="connsiteX4" fmla="*/ 3193143 w 6386286"/>
              <a:gd name="connsiteY4" fmla="*/ 6386286 h 6386286"/>
              <a:gd name="connsiteX5" fmla="*/ 0 w 6386286"/>
              <a:gd name="connsiteY5" fmla="*/ 3193143 h 6386286"/>
              <a:gd name="connsiteX0" fmla="*/ 3193143 w 6386286"/>
              <a:gd name="connsiteY0" fmla="*/ 0 h 6386286"/>
              <a:gd name="connsiteX1" fmla="*/ 5509623 w 6386286"/>
              <a:gd name="connsiteY1" fmla="*/ 2316843 h 6386286"/>
              <a:gd name="connsiteX2" fmla="*/ 6386286 w 6386286"/>
              <a:gd name="connsiteY2" fmla="*/ 3193143 h 6386286"/>
              <a:gd name="connsiteX3" fmla="*/ 3193143 w 6386286"/>
              <a:gd name="connsiteY3" fmla="*/ 6386286 h 6386286"/>
              <a:gd name="connsiteX4" fmla="*/ 0 w 6386286"/>
              <a:gd name="connsiteY4" fmla="*/ 3193143 h 6386286"/>
              <a:gd name="connsiteX5" fmla="*/ 3284583 w 6386286"/>
              <a:gd name="connsiteY5" fmla="*/ 91440 h 6386286"/>
              <a:gd name="connsiteX0" fmla="*/ 3193143 w 6386286"/>
              <a:gd name="connsiteY0" fmla="*/ 0 h 6386286"/>
              <a:gd name="connsiteX1" fmla="*/ 5509623 w 6386286"/>
              <a:gd name="connsiteY1" fmla="*/ 2316843 h 6386286"/>
              <a:gd name="connsiteX2" fmla="*/ 6386286 w 6386286"/>
              <a:gd name="connsiteY2" fmla="*/ 3193143 h 6386286"/>
              <a:gd name="connsiteX3" fmla="*/ 3193143 w 6386286"/>
              <a:gd name="connsiteY3" fmla="*/ 6386286 h 6386286"/>
              <a:gd name="connsiteX4" fmla="*/ 0 w 6386286"/>
              <a:gd name="connsiteY4" fmla="*/ 3193143 h 6386286"/>
              <a:gd name="connsiteX0" fmla="*/ 5509623 w 6386286"/>
              <a:gd name="connsiteY0" fmla="*/ 0 h 4069443"/>
              <a:gd name="connsiteX1" fmla="*/ 6386286 w 6386286"/>
              <a:gd name="connsiteY1" fmla="*/ 876300 h 4069443"/>
              <a:gd name="connsiteX2" fmla="*/ 3193143 w 6386286"/>
              <a:gd name="connsiteY2" fmla="*/ 4069443 h 4069443"/>
              <a:gd name="connsiteX3" fmla="*/ 0 w 6386286"/>
              <a:gd name="connsiteY3" fmla="*/ 876300 h 4069443"/>
              <a:gd name="connsiteX0" fmla="*/ 2316480 w 3193143"/>
              <a:gd name="connsiteY0" fmla="*/ 0 h 4069443"/>
              <a:gd name="connsiteX1" fmla="*/ 3193143 w 3193143"/>
              <a:gd name="connsiteY1" fmla="*/ 876300 h 4069443"/>
              <a:gd name="connsiteX2" fmla="*/ 0 w 3193143"/>
              <a:gd name="connsiteY2" fmla="*/ 4069443 h 406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93143" h="4069443">
                <a:moveTo>
                  <a:pt x="2316480" y="0"/>
                </a:moveTo>
                <a:lnTo>
                  <a:pt x="3193143" y="876300"/>
                </a:lnTo>
                <a:lnTo>
                  <a:pt x="0" y="4069443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473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8630F2-074E-4B57-BAE0-90C09B0E1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A38F-C130-4425-931B-2ECE6D292E34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109A5-9222-41BC-B6F7-F0188503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E1B1E6-7D33-4594-931C-A609E67CD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9A17-702F-4A12-A943-B57E31AD1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05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BA3723-0EEC-4930-A68C-ACDCB8C39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4A5392-F528-49A3-B1AE-90486595B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85E46-05DA-4588-99AD-7D294C5E7E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0A38F-C130-4425-931B-2ECE6D292E34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A84DB-0335-4BAB-A164-E043755B3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C4637-FB41-49FD-ABF6-E6DDAACBBB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A9A17-702F-4A12-A943-B57E31AD1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5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brewerydb/openbrewerydb" TargetMode="External"/><Relationship Id="rId7" Type="http://schemas.openxmlformats.org/officeDocument/2006/relationships/hyperlink" Target="https://leafletjs.com/reference.html" TargetMode="External"/><Relationship Id="rId2" Type="http://schemas.openxmlformats.org/officeDocument/2006/relationships/hyperlink" Target="https://www.openbrewerydb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center.heroku.com/categories/reference" TargetMode="External"/><Relationship Id="rId5" Type="http://schemas.openxmlformats.org/officeDocument/2006/relationships/hyperlink" Target="https://flask.palletsprojects.com/en/1.1.x/" TargetMode="External"/><Relationship Id="rId4" Type="http://schemas.openxmlformats.org/officeDocument/2006/relationships/hyperlink" Target="https://www.census.gov/geographies/reference-maps/2010/geo/2010-census-regions-and-divisions-of-the-united-states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84D40F3-07E1-467D-AE70-9B05DD2D2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2CF7CCD-5739-4C3F-A40B-0D1F7C87B0EB}"/>
              </a:ext>
            </a:extLst>
          </p:cNvPr>
          <p:cNvSpPr/>
          <p:nvPr/>
        </p:nvSpPr>
        <p:spPr>
          <a:xfrm>
            <a:off x="3327400" y="660400"/>
            <a:ext cx="5537200" cy="5537200"/>
          </a:xfrm>
          <a:prstGeom prst="ellipse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67361E30-4E73-4272-A663-22F7FD3F9CF3}"/>
              </a:ext>
            </a:extLst>
          </p:cNvPr>
          <p:cNvSpPr/>
          <p:nvPr/>
        </p:nvSpPr>
        <p:spPr>
          <a:xfrm>
            <a:off x="2902857" y="235857"/>
            <a:ext cx="6386286" cy="638628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3EC479-AC89-4D80-B7B5-62BFC4038191}"/>
              </a:ext>
            </a:extLst>
          </p:cNvPr>
          <p:cNvCxnSpPr/>
          <p:nvPr/>
        </p:nvCxnSpPr>
        <p:spPr>
          <a:xfrm>
            <a:off x="9622971" y="3429000"/>
            <a:ext cx="256902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C18D52-3B6B-4C71-A46A-7698AD93BBAD}"/>
              </a:ext>
            </a:extLst>
          </p:cNvPr>
          <p:cNvCxnSpPr/>
          <p:nvPr/>
        </p:nvCxnSpPr>
        <p:spPr>
          <a:xfrm>
            <a:off x="0" y="3429000"/>
            <a:ext cx="256902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A19FDC6-6986-4CD2-A8AF-49048793EBD6}"/>
              </a:ext>
            </a:extLst>
          </p:cNvPr>
          <p:cNvSpPr txBox="1"/>
          <p:nvPr/>
        </p:nvSpPr>
        <p:spPr>
          <a:xfrm>
            <a:off x="3744688" y="1351513"/>
            <a:ext cx="4702626" cy="4154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+mj-lt"/>
              </a:rPr>
              <a:t>Where does one get a beer?</a:t>
            </a:r>
          </a:p>
        </p:txBody>
      </p:sp>
    </p:spTree>
    <p:extLst>
      <p:ext uri="{BB962C8B-B14F-4D97-AF65-F5344CB8AC3E}">
        <p14:creationId xmlns:p14="http://schemas.microsoft.com/office/powerpoint/2010/main" val="1939515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6AD76-B757-4031-AB29-7C13BA028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9A17-702F-4A12-A943-B57E31AD1434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F0F3DC0-2EC9-4572-AD02-7D4CEDA038EF}"/>
              </a:ext>
            </a:extLst>
          </p:cNvPr>
          <p:cNvSpPr/>
          <p:nvPr/>
        </p:nvSpPr>
        <p:spPr>
          <a:xfrm>
            <a:off x="4982951" y="3450723"/>
            <a:ext cx="2175717" cy="19721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D5CECF4-DE73-4C31-84AF-AA4788198D26}"/>
              </a:ext>
            </a:extLst>
          </p:cNvPr>
          <p:cNvSpPr/>
          <p:nvPr/>
        </p:nvSpPr>
        <p:spPr>
          <a:xfrm>
            <a:off x="4982951" y="1435099"/>
            <a:ext cx="2175717" cy="1972178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35F604B-E660-4F17-8BEF-422ABC03B766}"/>
              </a:ext>
            </a:extLst>
          </p:cNvPr>
          <p:cNvSpPr/>
          <p:nvPr/>
        </p:nvSpPr>
        <p:spPr>
          <a:xfrm>
            <a:off x="2758524" y="3450723"/>
            <a:ext cx="2175717" cy="197217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prstClr val="white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E3F2537-45A8-4C88-8797-3AB3DD53246E}"/>
              </a:ext>
            </a:extLst>
          </p:cNvPr>
          <p:cNvSpPr/>
          <p:nvPr/>
        </p:nvSpPr>
        <p:spPr>
          <a:xfrm>
            <a:off x="2758524" y="1435099"/>
            <a:ext cx="2175717" cy="1972178"/>
          </a:xfrm>
          <a:prstGeom prst="rect">
            <a:avLst/>
          </a:prstGeom>
          <a:solidFill>
            <a:schemeClr val="accent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CABF51E-73A2-495C-B432-E4415BE9E21A}"/>
              </a:ext>
            </a:extLst>
          </p:cNvPr>
          <p:cNvSpPr/>
          <p:nvPr/>
        </p:nvSpPr>
        <p:spPr>
          <a:xfrm>
            <a:off x="534097" y="3450723"/>
            <a:ext cx="2175717" cy="1972178"/>
          </a:xfrm>
          <a:prstGeom prst="rect">
            <a:avLst/>
          </a:prstGeom>
          <a:solidFill>
            <a:schemeClr val="accent4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5DC9168-DD88-4E4B-9E9B-F2D1DF814B22}"/>
              </a:ext>
            </a:extLst>
          </p:cNvPr>
          <p:cNvSpPr txBox="1"/>
          <p:nvPr/>
        </p:nvSpPr>
        <p:spPr>
          <a:xfrm>
            <a:off x="690232" y="2127157"/>
            <a:ext cx="1858614" cy="52540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46800" tIns="46800" rIns="46800" bIns="46800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55%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0D815CA-C3B0-4D9D-8ADD-102D59BF324A}"/>
              </a:ext>
            </a:extLst>
          </p:cNvPr>
          <p:cNvSpPr txBox="1"/>
          <p:nvPr/>
        </p:nvSpPr>
        <p:spPr>
          <a:xfrm>
            <a:off x="690235" y="2592018"/>
            <a:ext cx="1858611" cy="740845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46800" tIns="46800" rIns="46800" bIns="4680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consectetur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adipiscing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elit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DF27A7-D7C9-4704-9BE1-662FF1CE3092}"/>
              </a:ext>
            </a:extLst>
          </p:cNvPr>
          <p:cNvSpPr txBox="1"/>
          <p:nvPr/>
        </p:nvSpPr>
        <p:spPr>
          <a:xfrm>
            <a:off x="690235" y="4634556"/>
            <a:ext cx="1858611" cy="52540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46800" tIns="46800" rIns="46800" bIns="4680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Heatmap looks as good as we expected.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52D7948-5895-4613-8D17-66F03EBFDA4C}"/>
              </a:ext>
            </a:extLst>
          </p:cNvPr>
          <p:cNvSpPr txBox="1"/>
          <p:nvPr/>
        </p:nvSpPr>
        <p:spPr>
          <a:xfrm>
            <a:off x="2914662" y="2592018"/>
            <a:ext cx="1858611" cy="740845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46800" tIns="46800" rIns="46800" bIns="4680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Heroku database component was a challenge.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63F38FE-AD23-4E0B-8CCE-5136C6402DF1}"/>
              </a:ext>
            </a:extLst>
          </p:cNvPr>
          <p:cNvSpPr txBox="1"/>
          <p:nvPr/>
        </p:nvSpPr>
        <p:spPr>
          <a:xfrm>
            <a:off x="2914662" y="4248691"/>
            <a:ext cx="1858611" cy="95628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46800" tIns="46800" rIns="46800" bIns="4680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Brining together different parts of the work happening simultaneously.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7A1AC21-3982-402E-8D0D-F8472C033A1B}"/>
              </a:ext>
            </a:extLst>
          </p:cNvPr>
          <p:cNvSpPr txBox="1"/>
          <p:nvPr/>
        </p:nvSpPr>
        <p:spPr>
          <a:xfrm>
            <a:off x="5139089" y="2592018"/>
            <a:ext cx="1858611" cy="740845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46800" tIns="46800" rIns="46800" bIns="46800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Shareper</a:t>
            </a:r>
            <a:r>
              <a:rPr lang="en-US" sz="1400" dirty="0">
                <a:solidFill>
                  <a:schemeClr val="bg1"/>
                </a:solidFill>
              </a:rPr>
              <a:t> front end, with more complete structure.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1280C74-745D-41F7-B8C1-22658BBC88F9}"/>
              </a:ext>
            </a:extLst>
          </p:cNvPr>
          <p:cNvSpPr txBox="1"/>
          <p:nvPr/>
        </p:nvSpPr>
        <p:spPr>
          <a:xfrm>
            <a:off x="5139086" y="4403670"/>
            <a:ext cx="1858611" cy="95628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46800" tIns="46800" rIns="46800" bIns="4680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Double dropdown filter, with capacity to pick one given state within a region..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CC53905-3767-40D6-8F91-996852731B5E}"/>
              </a:ext>
            </a:extLst>
          </p:cNvPr>
          <p:cNvGrpSpPr/>
          <p:nvPr/>
        </p:nvGrpSpPr>
        <p:grpSpPr>
          <a:xfrm>
            <a:off x="7481563" y="1514601"/>
            <a:ext cx="4176341" cy="2843913"/>
            <a:chOff x="7413434" y="1114385"/>
            <a:chExt cx="4176341" cy="2843913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AC6ACD9-BF82-49E4-BFB7-666A6B91E364}"/>
                </a:ext>
              </a:extLst>
            </p:cNvPr>
            <p:cNvSpPr txBox="1"/>
            <p:nvPr/>
          </p:nvSpPr>
          <p:spPr>
            <a:xfrm>
              <a:off x="7413435" y="2480970"/>
              <a:ext cx="4176340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dirty="0"/>
                <a:t>We achieved our objective of building a filter-enabled dashboard and including a quality geographic </a:t>
              </a:r>
              <a:r>
                <a:rPr lang="en-US" sz="1600" dirty="0" err="1"/>
                <a:t>visualisation</a:t>
              </a:r>
              <a:r>
                <a:rPr lang="en-US" sz="1600" dirty="0"/>
                <a:t>.</a:t>
              </a:r>
            </a:p>
            <a:p>
              <a:pPr algn="ctr"/>
              <a:endParaRPr lang="en-US" sz="1600" dirty="0"/>
            </a:p>
            <a:p>
              <a:pPr algn="ctr"/>
              <a:r>
                <a:rPr lang="en-US" sz="1600" dirty="0"/>
                <a:t>The greatest hurdle in this project was the aggressive timeline. 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2BC5AF8-E674-4AC1-AD0B-AFCE5FD6AA50}"/>
                </a:ext>
              </a:extLst>
            </p:cNvPr>
            <p:cNvSpPr txBox="1"/>
            <p:nvPr/>
          </p:nvSpPr>
          <p:spPr>
            <a:xfrm>
              <a:off x="7413434" y="1483722"/>
              <a:ext cx="4176340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4000" dirty="0">
                  <a:latin typeface="+mj-lt"/>
                </a:rPr>
                <a:t>Conclusion</a:t>
              </a: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C333D5B9-8E9D-4BD8-9C5A-31AB464CFFE0}"/>
                </a:ext>
              </a:extLst>
            </p:cNvPr>
            <p:cNvGrpSpPr/>
            <p:nvPr/>
          </p:nvGrpSpPr>
          <p:grpSpPr>
            <a:xfrm flipH="1">
              <a:off x="8934148" y="1114385"/>
              <a:ext cx="1134913" cy="229001"/>
              <a:chOff x="4629150" y="-2190750"/>
              <a:chExt cx="3508236" cy="707886"/>
            </a:xfrm>
          </p:grpSpPr>
          <p:sp>
            <p:nvSpPr>
              <p:cNvPr id="60" name="Diamond 59">
                <a:extLst>
                  <a:ext uri="{FF2B5EF4-FFF2-40B4-BE49-F238E27FC236}">
                    <a16:creationId xmlns:a16="http://schemas.microsoft.com/office/drawing/2014/main" id="{55815A6B-02A0-4FF2-A75C-5C8540A18E18}"/>
                  </a:ext>
                </a:extLst>
              </p:cNvPr>
              <p:cNvSpPr/>
              <p:nvPr/>
            </p:nvSpPr>
            <p:spPr>
              <a:xfrm>
                <a:off x="4629150" y="-2190750"/>
                <a:ext cx="707886" cy="707886"/>
              </a:xfrm>
              <a:prstGeom prst="diamond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Diamond 60">
                <a:extLst>
                  <a:ext uri="{FF2B5EF4-FFF2-40B4-BE49-F238E27FC236}">
                    <a16:creationId xmlns:a16="http://schemas.microsoft.com/office/drawing/2014/main" id="{1D618685-E150-49D3-BACF-552EB4498D20}"/>
                  </a:ext>
                </a:extLst>
              </p:cNvPr>
              <p:cNvSpPr/>
              <p:nvPr/>
            </p:nvSpPr>
            <p:spPr>
              <a:xfrm>
                <a:off x="5562600" y="-2190750"/>
                <a:ext cx="707886" cy="707886"/>
              </a:xfrm>
              <a:prstGeom prst="diamond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F19BC98B-159E-4CFA-B4EC-BB4002A3D3A8}"/>
                  </a:ext>
                </a:extLst>
              </p:cNvPr>
              <p:cNvSpPr/>
              <p:nvPr/>
            </p:nvSpPr>
            <p:spPr>
              <a:xfrm>
                <a:off x="6496050" y="-2190750"/>
                <a:ext cx="707886" cy="707886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Diamond 62">
                <a:extLst>
                  <a:ext uri="{FF2B5EF4-FFF2-40B4-BE49-F238E27FC236}">
                    <a16:creationId xmlns:a16="http://schemas.microsoft.com/office/drawing/2014/main" id="{BD3131F1-6857-495B-8137-ACDAE5FC12F2}"/>
                  </a:ext>
                </a:extLst>
              </p:cNvPr>
              <p:cNvSpPr/>
              <p:nvPr/>
            </p:nvSpPr>
            <p:spPr>
              <a:xfrm>
                <a:off x="7429500" y="-2190750"/>
                <a:ext cx="707886" cy="707886"/>
              </a:xfrm>
              <a:prstGeom prst="diamond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77EB9FD5-0C0E-452C-AF18-EDDFAD4D46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079" y="1666750"/>
            <a:ext cx="672239" cy="532298"/>
          </a:xfrm>
          <a:prstGeom prst="rect">
            <a:avLst/>
          </a:prstGeom>
          <a:noFill/>
          <a:ln w="9525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847CF34-AE57-438D-9BD9-3DFE2D9B90DF}"/>
              </a:ext>
            </a:extLst>
          </p:cNvPr>
          <p:cNvSpPr/>
          <p:nvPr/>
        </p:nvSpPr>
        <p:spPr>
          <a:xfrm>
            <a:off x="534097" y="1435099"/>
            <a:ext cx="2175717" cy="1972178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A9368A9-FACC-4F94-935A-0BAA50617ECE}"/>
              </a:ext>
            </a:extLst>
          </p:cNvPr>
          <p:cNvSpPr txBox="1"/>
          <p:nvPr/>
        </p:nvSpPr>
        <p:spPr>
          <a:xfrm>
            <a:off x="690232" y="2391652"/>
            <a:ext cx="1945551" cy="740845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46800" tIns="46800" rIns="46800" bIns="4680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Objective was achieved, with clear, filterable  </a:t>
            </a:r>
            <a:r>
              <a:rPr lang="en-US" sz="1400" dirty="0" err="1">
                <a:solidFill>
                  <a:schemeClr val="bg1"/>
                </a:solidFill>
              </a:rPr>
              <a:t>visualisations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38F301C8-ADD1-4328-A2F1-6F00EDE650F6}"/>
              </a:ext>
            </a:extLst>
          </p:cNvPr>
          <p:cNvSpPr/>
          <p:nvPr/>
        </p:nvSpPr>
        <p:spPr>
          <a:xfrm>
            <a:off x="568379" y="569398"/>
            <a:ext cx="2175717" cy="57335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Good</a:t>
            </a: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F6724128-4D57-4C34-936F-DA0C8D27D934}"/>
              </a:ext>
            </a:extLst>
          </p:cNvPr>
          <p:cNvSpPr/>
          <p:nvPr/>
        </p:nvSpPr>
        <p:spPr>
          <a:xfrm>
            <a:off x="2774456" y="569398"/>
            <a:ext cx="2175717" cy="57335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Difficult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5DC5A71D-969A-4CC8-847E-EEC8DFF3EE27}"/>
              </a:ext>
            </a:extLst>
          </p:cNvPr>
          <p:cNvSpPr/>
          <p:nvPr/>
        </p:nvSpPr>
        <p:spPr>
          <a:xfrm>
            <a:off x="4980534" y="553348"/>
            <a:ext cx="2175717" cy="57335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Different</a:t>
            </a:r>
          </a:p>
        </p:txBody>
      </p:sp>
    </p:spTree>
    <p:extLst>
      <p:ext uri="{BB962C8B-B14F-4D97-AF65-F5344CB8AC3E}">
        <p14:creationId xmlns:p14="http://schemas.microsoft.com/office/powerpoint/2010/main" val="2858865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16E9FCC-764E-4208-8E31-793673045B14}"/>
              </a:ext>
            </a:extLst>
          </p:cNvPr>
          <p:cNvSpPr txBox="1"/>
          <p:nvPr/>
        </p:nvSpPr>
        <p:spPr>
          <a:xfrm>
            <a:off x="981075" y="476389"/>
            <a:ext cx="1022985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SOURCES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4DFF3C-9DF6-4807-BB2E-BC6FC9D5B936}"/>
              </a:ext>
            </a:extLst>
          </p:cNvPr>
          <p:cNvGrpSpPr/>
          <p:nvPr/>
        </p:nvGrpSpPr>
        <p:grpSpPr>
          <a:xfrm flipH="1">
            <a:off x="5528544" y="209489"/>
            <a:ext cx="1134913" cy="229001"/>
            <a:chOff x="4629150" y="-2190750"/>
            <a:chExt cx="3508236" cy="707886"/>
          </a:xfrm>
        </p:grpSpPr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CCBF3BED-838A-4B4F-A38D-8006ABAFE724}"/>
                </a:ext>
              </a:extLst>
            </p:cNvPr>
            <p:cNvSpPr/>
            <p:nvPr/>
          </p:nvSpPr>
          <p:spPr>
            <a:xfrm>
              <a:off x="4629150" y="-2190750"/>
              <a:ext cx="707886" cy="707886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DD665D1-3FA9-4808-AC2D-F56A73E718ED}"/>
                </a:ext>
              </a:extLst>
            </p:cNvPr>
            <p:cNvSpPr/>
            <p:nvPr/>
          </p:nvSpPr>
          <p:spPr>
            <a:xfrm>
              <a:off x="5562600" y="-2190750"/>
              <a:ext cx="707886" cy="7078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E93FCB1-FCBA-4444-A4C0-52C598507A97}"/>
                </a:ext>
              </a:extLst>
            </p:cNvPr>
            <p:cNvSpPr/>
            <p:nvPr/>
          </p:nvSpPr>
          <p:spPr>
            <a:xfrm>
              <a:off x="6496050" y="-2190750"/>
              <a:ext cx="707886" cy="7078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818B12F0-31DD-4CD4-A806-5DBC30D3E154}"/>
                </a:ext>
              </a:extLst>
            </p:cNvPr>
            <p:cNvSpPr/>
            <p:nvPr/>
          </p:nvSpPr>
          <p:spPr>
            <a:xfrm>
              <a:off x="7429500" y="-2190750"/>
              <a:ext cx="707886" cy="7078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D3E66821-25B1-42CF-9419-F4382E6ABA20}"/>
              </a:ext>
            </a:extLst>
          </p:cNvPr>
          <p:cNvSpPr txBox="1"/>
          <p:nvPr/>
        </p:nvSpPr>
        <p:spPr>
          <a:xfrm>
            <a:off x="2344889" y="1735966"/>
            <a:ext cx="6971251" cy="147732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hlinkClick r:id="rId2"/>
              </a:rPr>
              <a:t>https://www.openbrewerydb.org/</a:t>
            </a:r>
            <a:r>
              <a:rPr lang="en-US" sz="1600" dirty="0"/>
              <a:t>  - Dataset is hosted on </a:t>
            </a:r>
            <a:r>
              <a:rPr lang="en-US" sz="1600" dirty="0">
                <a:hlinkClick r:id="rId3"/>
              </a:rPr>
              <a:t>https://github.com/openbrewerydb/openbrewerydb</a:t>
            </a:r>
            <a:r>
              <a:rPr lang="en-US" sz="1600" dirty="0"/>
              <a:t>) Retrieved 01-APR-21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hlinkClick r:id="rId4"/>
              </a:rPr>
              <a:t>https://www.census.gov/geographies/reference-maps/2010/geo/2010-census-regions-and-divisions-of-the-united-states.html</a:t>
            </a:r>
            <a:r>
              <a:rPr lang="en-US" sz="1600" dirty="0"/>
              <a:t>  - Regional divisions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1064C6-CEA0-4C11-A86C-8CB8F46DB99B}"/>
              </a:ext>
            </a:extLst>
          </p:cNvPr>
          <p:cNvSpPr txBox="1"/>
          <p:nvPr/>
        </p:nvSpPr>
        <p:spPr>
          <a:xfrm>
            <a:off x="1017560" y="1229288"/>
            <a:ext cx="1022985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7FE7EE-07C1-4D8B-91A8-A54483968263}"/>
              </a:ext>
            </a:extLst>
          </p:cNvPr>
          <p:cNvSpPr txBox="1"/>
          <p:nvPr/>
        </p:nvSpPr>
        <p:spPr>
          <a:xfrm>
            <a:off x="1017560" y="3198167"/>
            <a:ext cx="1022985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Other Materials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0B689A-7B53-40E9-BC1C-5834796B61B5}"/>
              </a:ext>
            </a:extLst>
          </p:cNvPr>
          <p:cNvSpPr txBox="1"/>
          <p:nvPr/>
        </p:nvSpPr>
        <p:spPr>
          <a:xfrm>
            <a:off x="2157418" y="4298948"/>
            <a:ext cx="6971251" cy="9848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hlinkClick r:id="rId5"/>
              </a:rPr>
              <a:t>https://flask.palletsprojects.com/en/1.1.x/</a:t>
            </a:r>
            <a:endParaRPr lang="en-US" sz="16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hlinkClick r:id="rId6"/>
              </a:rPr>
              <a:t>https://devcenter.heroku.com/categories/reference</a:t>
            </a:r>
            <a:endParaRPr lang="en-US" sz="16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hlinkClick r:id="rId7"/>
              </a:rPr>
              <a:t>https://leafletjs.com/reference.html</a:t>
            </a:r>
            <a:endParaRPr lang="en-US" sz="16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8212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57DCBC-1DDD-4606-BFC4-E2B975E32F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64" b="25000"/>
          <a:stretch/>
        </p:blipFill>
        <p:spPr>
          <a:xfrm>
            <a:off x="0" y="1375228"/>
            <a:ext cx="12192000" cy="410754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2CF7CCD-5739-4C3F-A40B-0D1F7C87B0EB}"/>
              </a:ext>
            </a:extLst>
          </p:cNvPr>
          <p:cNvSpPr/>
          <p:nvPr/>
        </p:nvSpPr>
        <p:spPr>
          <a:xfrm>
            <a:off x="1799771" y="-867229"/>
            <a:ext cx="8592458" cy="8592458"/>
          </a:xfrm>
          <a:prstGeom prst="ellipse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67361E30-4E73-4272-A663-22F7FD3F9CF3}"/>
              </a:ext>
            </a:extLst>
          </p:cNvPr>
          <p:cNvSpPr/>
          <p:nvPr/>
        </p:nvSpPr>
        <p:spPr>
          <a:xfrm>
            <a:off x="947058" y="-1719942"/>
            <a:ext cx="10297884" cy="10297884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3EC479-AC89-4D80-B7B5-62BFC4038191}"/>
              </a:ext>
            </a:extLst>
          </p:cNvPr>
          <p:cNvCxnSpPr>
            <a:cxnSpLocks/>
          </p:cNvCxnSpPr>
          <p:nvPr/>
        </p:nvCxnSpPr>
        <p:spPr>
          <a:xfrm>
            <a:off x="9622971" y="3429000"/>
            <a:ext cx="256902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C18D52-3B6B-4C71-A46A-7698AD93BBAD}"/>
              </a:ext>
            </a:extLst>
          </p:cNvPr>
          <p:cNvCxnSpPr/>
          <p:nvPr/>
        </p:nvCxnSpPr>
        <p:spPr>
          <a:xfrm>
            <a:off x="0" y="3429000"/>
            <a:ext cx="256902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A19FDC6-6986-4CD2-A8AF-49048793EBD6}"/>
              </a:ext>
            </a:extLst>
          </p:cNvPr>
          <p:cNvSpPr txBox="1"/>
          <p:nvPr/>
        </p:nvSpPr>
        <p:spPr>
          <a:xfrm>
            <a:off x="3744688" y="1905511"/>
            <a:ext cx="4702626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41874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6AD76-B757-4031-AB29-7C13BA028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9A17-702F-4A12-A943-B57E31AD1434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E9FCC-764E-4208-8E31-793673045B14}"/>
              </a:ext>
            </a:extLst>
          </p:cNvPr>
          <p:cNvSpPr txBox="1"/>
          <p:nvPr/>
        </p:nvSpPr>
        <p:spPr>
          <a:xfrm>
            <a:off x="1017559" y="476389"/>
            <a:ext cx="1022985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OPEN BREWERY DB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4DFF3C-9DF6-4807-BB2E-BC6FC9D5B936}"/>
              </a:ext>
            </a:extLst>
          </p:cNvPr>
          <p:cNvGrpSpPr/>
          <p:nvPr/>
        </p:nvGrpSpPr>
        <p:grpSpPr>
          <a:xfrm flipH="1">
            <a:off x="5528543" y="247388"/>
            <a:ext cx="1134913" cy="229001"/>
            <a:chOff x="4629150" y="-2190750"/>
            <a:chExt cx="3508236" cy="707886"/>
          </a:xfrm>
        </p:grpSpPr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CCBF3BED-838A-4B4F-A38D-8006ABAFE724}"/>
                </a:ext>
              </a:extLst>
            </p:cNvPr>
            <p:cNvSpPr/>
            <p:nvPr/>
          </p:nvSpPr>
          <p:spPr>
            <a:xfrm>
              <a:off x="4629150" y="-2190750"/>
              <a:ext cx="707886" cy="707886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DD665D1-3FA9-4808-AC2D-F56A73E718ED}"/>
                </a:ext>
              </a:extLst>
            </p:cNvPr>
            <p:cNvSpPr/>
            <p:nvPr/>
          </p:nvSpPr>
          <p:spPr>
            <a:xfrm>
              <a:off x="5562600" y="-2190750"/>
              <a:ext cx="707886" cy="7078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E93FCB1-FCBA-4444-A4C0-52C598507A97}"/>
                </a:ext>
              </a:extLst>
            </p:cNvPr>
            <p:cNvSpPr/>
            <p:nvPr/>
          </p:nvSpPr>
          <p:spPr>
            <a:xfrm>
              <a:off x="6496050" y="-2190750"/>
              <a:ext cx="707886" cy="7078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818B12F0-31DD-4CD4-A806-5DBC30D3E154}"/>
                </a:ext>
              </a:extLst>
            </p:cNvPr>
            <p:cNvSpPr/>
            <p:nvPr/>
          </p:nvSpPr>
          <p:spPr>
            <a:xfrm>
              <a:off x="7429500" y="-2190750"/>
              <a:ext cx="707886" cy="7078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CF6EB14-7DF3-4285-8229-7989E10F4A54}"/>
              </a:ext>
            </a:extLst>
          </p:cNvPr>
          <p:cNvSpPr txBox="1"/>
          <p:nvPr/>
        </p:nvSpPr>
        <p:spPr>
          <a:xfrm>
            <a:off x="3294294" y="1484626"/>
            <a:ext cx="616577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dirty="0"/>
              <a:t>Is an open source, collaborative database that holds information on breweries in the US, England and Scotland.</a:t>
            </a:r>
          </a:p>
          <a:p>
            <a:pPr algn="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0C0EAD4-375A-477C-BCF1-0D63D06DFD38}"/>
              </a:ext>
            </a:extLst>
          </p:cNvPr>
          <p:cNvSpPr txBox="1"/>
          <p:nvPr/>
        </p:nvSpPr>
        <p:spPr>
          <a:xfrm>
            <a:off x="3294294" y="2442892"/>
            <a:ext cx="616577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dirty="0"/>
              <a:t>Database offers information such as  brewery name, type and location, including geographical coordinates.</a:t>
            </a:r>
          </a:p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BD751D-577C-461D-80BE-D794A4BD35D4}"/>
              </a:ext>
            </a:extLst>
          </p:cNvPr>
          <p:cNvSpPr txBox="1"/>
          <p:nvPr/>
        </p:nvSpPr>
        <p:spPr>
          <a:xfrm>
            <a:off x="3325687" y="3574239"/>
            <a:ext cx="61029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This data will make for interestin</a:t>
            </a:r>
            <a:r>
              <a:rPr lang="en-US" dirty="0"/>
              <a:t>g </a:t>
            </a:r>
            <a:r>
              <a:rPr lang="en-US" dirty="0" err="1"/>
              <a:t>visualisations</a:t>
            </a:r>
            <a:r>
              <a:rPr lang="en-US" dirty="0"/>
              <a:t> and help us answer a searing question:</a:t>
            </a:r>
            <a:endParaRPr lang="en-US" sz="1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9F9E775-8D37-4A5C-827F-3095C5F5CF7E}"/>
              </a:ext>
            </a:extLst>
          </p:cNvPr>
          <p:cNvSpPr txBox="1"/>
          <p:nvPr/>
        </p:nvSpPr>
        <p:spPr>
          <a:xfrm>
            <a:off x="3325687" y="4901837"/>
            <a:ext cx="61029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Where does one get a beer around here?!</a:t>
            </a:r>
          </a:p>
        </p:txBody>
      </p:sp>
    </p:spTree>
    <p:extLst>
      <p:ext uri="{BB962C8B-B14F-4D97-AF65-F5344CB8AC3E}">
        <p14:creationId xmlns:p14="http://schemas.microsoft.com/office/powerpoint/2010/main" val="3112372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16E9FCC-764E-4208-8E31-793673045B14}"/>
              </a:ext>
            </a:extLst>
          </p:cNvPr>
          <p:cNvSpPr txBox="1"/>
          <p:nvPr/>
        </p:nvSpPr>
        <p:spPr>
          <a:xfrm>
            <a:off x="981075" y="476389"/>
            <a:ext cx="1022985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Exploration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4DFF3C-9DF6-4807-BB2E-BC6FC9D5B936}"/>
              </a:ext>
            </a:extLst>
          </p:cNvPr>
          <p:cNvGrpSpPr/>
          <p:nvPr/>
        </p:nvGrpSpPr>
        <p:grpSpPr>
          <a:xfrm flipH="1">
            <a:off x="5528544" y="209489"/>
            <a:ext cx="1134913" cy="229001"/>
            <a:chOff x="4629150" y="-2190750"/>
            <a:chExt cx="3508236" cy="707886"/>
          </a:xfrm>
        </p:grpSpPr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CCBF3BED-838A-4B4F-A38D-8006ABAFE724}"/>
                </a:ext>
              </a:extLst>
            </p:cNvPr>
            <p:cNvSpPr/>
            <p:nvPr/>
          </p:nvSpPr>
          <p:spPr>
            <a:xfrm>
              <a:off x="4629150" y="-2190750"/>
              <a:ext cx="707886" cy="707886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DD665D1-3FA9-4808-AC2D-F56A73E718ED}"/>
                </a:ext>
              </a:extLst>
            </p:cNvPr>
            <p:cNvSpPr/>
            <p:nvPr/>
          </p:nvSpPr>
          <p:spPr>
            <a:xfrm>
              <a:off x="5562600" y="-2190750"/>
              <a:ext cx="707886" cy="7078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E93FCB1-FCBA-4444-A4C0-52C598507A97}"/>
                </a:ext>
              </a:extLst>
            </p:cNvPr>
            <p:cNvSpPr/>
            <p:nvPr/>
          </p:nvSpPr>
          <p:spPr>
            <a:xfrm>
              <a:off x="6496050" y="-2190750"/>
              <a:ext cx="707886" cy="7078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818B12F0-31DD-4CD4-A806-5DBC30D3E154}"/>
                </a:ext>
              </a:extLst>
            </p:cNvPr>
            <p:cNvSpPr/>
            <p:nvPr/>
          </p:nvSpPr>
          <p:spPr>
            <a:xfrm>
              <a:off x="7429500" y="-2190750"/>
              <a:ext cx="707886" cy="7078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Hexagon 1">
            <a:extLst>
              <a:ext uri="{FF2B5EF4-FFF2-40B4-BE49-F238E27FC236}">
                <a16:creationId xmlns:a16="http://schemas.microsoft.com/office/drawing/2014/main" id="{1019C0C3-EA67-4DE0-BCA2-0340FF6C764B}"/>
              </a:ext>
            </a:extLst>
          </p:cNvPr>
          <p:cNvSpPr/>
          <p:nvPr/>
        </p:nvSpPr>
        <p:spPr>
          <a:xfrm rot="5400000">
            <a:off x="3022791" y="1239002"/>
            <a:ext cx="2212928" cy="190769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457200" tIns="0" rtlCol="0" anchor="ctr"/>
          <a:lstStyle/>
          <a:p>
            <a:pPr algn="ctr"/>
            <a:endParaRPr lang="en-US" sz="1400" b="1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3CD9FCDE-669B-40CC-A9A5-1DA9AA37C584}"/>
              </a:ext>
            </a:extLst>
          </p:cNvPr>
          <p:cNvSpPr/>
          <p:nvPr/>
        </p:nvSpPr>
        <p:spPr>
          <a:xfrm rot="5400000">
            <a:off x="3999203" y="3006686"/>
            <a:ext cx="2212928" cy="190769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45720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b="1" dirty="0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FFB22726-2DDD-418B-A5E4-B0FE90E25B5B}"/>
              </a:ext>
            </a:extLst>
          </p:cNvPr>
          <p:cNvSpPr/>
          <p:nvPr/>
        </p:nvSpPr>
        <p:spPr>
          <a:xfrm rot="5400000">
            <a:off x="4976812" y="4797688"/>
            <a:ext cx="2212928" cy="1907697"/>
          </a:xfrm>
          <a:prstGeom prst="hexagon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45720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79898B-4807-44C4-A092-CFB879E1B0F3}"/>
              </a:ext>
            </a:extLst>
          </p:cNvPr>
          <p:cNvSpPr txBox="1"/>
          <p:nvPr/>
        </p:nvSpPr>
        <p:spPr>
          <a:xfrm>
            <a:off x="5397784" y="1708064"/>
            <a:ext cx="303981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After downloading the database the exploration began, using Pandas and a </a:t>
            </a:r>
            <a:r>
              <a:rPr lang="en-US" sz="1400" dirty="0" err="1"/>
              <a:t>Jupyter</a:t>
            </a:r>
            <a:r>
              <a:rPr lang="en-US" sz="1400" dirty="0"/>
              <a:t> Notebook. Starting entries: 7862 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1F52B93-2639-4655-B009-F90A14138807}"/>
              </a:ext>
            </a:extLst>
          </p:cNvPr>
          <p:cNvGrpSpPr/>
          <p:nvPr/>
        </p:nvGrpSpPr>
        <p:grpSpPr>
          <a:xfrm>
            <a:off x="6432549" y="2604792"/>
            <a:ext cx="326538" cy="328352"/>
            <a:chOff x="3746500" y="1344613"/>
            <a:chExt cx="285750" cy="287338"/>
          </a:xfrm>
          <a:solidFill>
            <a:schemeClr val="bg1"/>
          </a:solidFill>
        </p:grpSpPr>
        <p:sp>
          <p:nvSpPr>
            <p:cNvPr id="47" name="Freeform 497">
              <a:extLst>
                <a:ext uri="{FF2B5EF4-FFF2-40B4-BE49-F238E27FC236}">
                  <a16:creationId xmlns:a16="http://schemas.microsoft.com/office/drawing/2014/main" id="{483FE552-5298-4300-9935-3950079CB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500" y="1344613"/>
              <a:ext cx="285750" cy="182563"/>
            </a:xfrm>
            <a:custGeom>
              <a:avLst/>
              <a:gdLst>
                <a:gd name="T0" fmla="*/ 0 w 903"/>
                <a:gd name="T1" fmla="*/ 0 h 573"/>
                <a:gd name="T2" fmla="*/ 0 w 903"/>
                <a:gd name="T3" fmla="*/ 467 h 573"/>
                <a:gd name="T4" fmla="*/ 1 w 903"/>
                <a:gd name="T5" fmla="*/ 459 h 573"/>
                <a:gd name="T6" fmla="*/ 2 w 903"/>
                <a:gd name="T7" fmla="*/ 453 h 573"/>
                <a:gd name="T8" fmla="*/ 5 w 903"/>
                <a:gd name="T9" fmla="*/ 446 h 573"/>
                <a:gd name="T10" fmla="*/ 8 w 903"/>
                <a:gd name="T11" fmla="*/ 440 h 573"/>
                <a:gd name="T12" fmla="*/ 12 w 903"/>
                <a:gd name="T13" fmla="*/ 434 h 573"/>
                <a:gd name="T14" fmla="*/ 18 w 903"/>
                <a:gd name="T15" fmla="*/ 428 h 573"/>
                <a:gd name="T16" fmla="*/ 23 w 903"/>
                <a:gd name="T17" fmla="*/ 423 h 573"/>
                <a:gd name="T18" fmla="*/ 30 w 903"/>
                <a:gd name="T19" fmla="*/ 419 h 573"/>
                <a:gd name="T20" fmla="*/ 30 w 903"/>
                <a:gd name="T21" fmla="*/ 30 h 573"/>
                <a:gd name="T22" fmla="*/ 873 w 903"/>
                <a:gd name="T23" fmla="*/ 30 h 573"/>
                <a:gd name="T24" fmla="*/ 873 w 903"/>
                <a:gd name="T25" fmla="*/ 543 h 573"/>
                <a:gd name="T26" fmla="*/ 481 w 903"/>
                <a:gd name="T27" fmla="*/ 543 h 573"/>
                <a:gd name="T28" fmla="*/ 481 w 903"/>
                <a:gd name="T29" fmla="*/ 573 h 573"/>
                <a:gd name="T30" fmla="*/ 903 w 903"/>
                <a:gd name="T31" fmla="*/ 573 h 573"/>
                <a:gd name="T32" fmla="*/ 903 w 903"/>
                <a:gd name="T33" fmla="*/ 0 h 573"/>
                <a:gd name="T34" fmla="*/ 0 w 903"/>
                <a:gd name="T3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3" h="573">
                  <a:moveTo>
                    <a:pt x="0" y="0"/>
                  </a:moveTo>
                  <a:lnTo>
                    <a:pt x="0" y="467"/>
                  </a:lnTo>
                  <a:lnTo>
                    <a:pt x="1" y="459"/>
                  </a:lnTo>
                  <a:lnTo>
                    <a:pt x="2" y="453"/>
                  </a:lnTo>
                  <a:lnTo>
                    <a:pt x="5" y="446"/>
                  </a:lnTo>
                  <a:lnTo>
                    <a:pt x="8" y="440"/>
                  </a:lnTo>
                  <a:lnTo>
                    <a:pt x="12" y="434"/>
                  </a:lnTo>
                  <a:lnTo>
                    <a:pt x="18" y="428"/>
                  </a:lnTo>
                  <a:lnTo>
                    <a:pt x="23" y="423"/>
                  </a:lnTo>
                  <a:lnTo>
                    <a:pt x="30" y="419"/>
                  </a:lnTo>
                  <a:lnTo>
                    <a:pt x="30" y="30"/>
                  </a:lnTo>
                  <a:lnTo>
                    <a:pt x="873" y="30"/>
                  </a:lnTo>
                  <a:lnTo>
                    <a:pt x="873" y="543"/>
                  </a:lnTo>
                  <a:lnTo>
                    <a:pt x="481" y="543"/>
                  </a:lnTo>
                  <a:lnTo>
                    <a:pt x="481" y="573"/>
                  </a:lnTo>
                  <a:lnTo>
                    <a:pt x="903" y="573"/>
                  </a:lnTo>
                  <a:lnTo>
                    <a:pt x="9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98">
              <a:extLst>
                <a:ext uri="{FF2B5EF4-FFF2-40B4-BE49-F238E27FC236}">
                  <a16:creationId xmlns:a16="http://schemas.microsoft.com/office/drawing/2014/main" id="{261287B7-B37E-48FD-820B-6D7B47273B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5075" y="1373188"/>
              <a:ext cx="228600" cy="125413"/>
            </a:xfrm>
            <a:custGeom>
              <a:avLst/>
              <a:gdLst>
                <a:gd name="T0" fmla="*/ 330 w 723"/>
                <a:gd name="T1" fmla="*/ 283 h 392"/>
                <a:gd name="T2" fmla="*/ 295 w 723"/>
                <a:gd name="T3" fmla="*/ 263 h 392"/>
                <a:gd name="T4" fmla="*/ 269 w 723"/>
                <a:gd name="T5" fmla="*/ 232 h 392"/>
                <a:gd name="T6" fmla="*/ 257 w 723"/>
                <a:gd name="T7" fmla="*/ 192 h 392"/>
                <a:gd name="T8" fmla="*/ 260 w 723"/>
                <a:gd name="T9" fmla="*/ 151 h 392"/>
                <a:gd name="T10" fmla="*/ 281 w 723"/>
                <a:gd name="T11" fmla="*/ 115 h 392"/>
                <a:gd name="T12" fmla="*/ 312 w 723"/>
                <a:gd name="T13" fmla="*/ 90 h 392"/>
                <a:gd name="T14" fmla="*/ 350 w 723"/>
                <a:gd name="T15" fmla="*/ 77 h 392"/>
                <a:gd name="T16" fmla="*/ 392 w 723"/>
                <a:gd name="T17" fmla="*/ 81 h 392"/>
                <a:gd name="T18" fmla="*/ 429 w 723"/>
                <a:gd name="T19" fmla="*/ 100 h 392"/>
                <a:gd name="T20" fmla="*/ 454 w 723"/>
                <a:gd name="T21" fmla="*/ 131 h 392"/>
                <a:gd name="T22" fmla="*/ 466 w 723"/>
                <a:gd name="T23" fmla="*/ 171 h 392"/>
                <a:gd name="T24" fmla="*/ 462 w 723"/>
                <a:gd name="T25" fmla="*/ 213 h 392"/>
                <a:gd name="T26" fmla="*/ 443 w 723"/>
                <a:gd name="T27" fmla="*/ 248 h 392"/>
                <a:gd name="T28" fmla="*/ 412 w 723"/>
                <a:gd name="T29" fmla="*/ 274 h 392"/>
                <a:gd name="T30" fmla="*/ 372 w 723"/>
                <a:gd name="T31" fmla="*/ 287 h 392"/>
                <a:gd name="T32" fmla="*/ 96 w 723"/>
                <a:gd name="T33" fmla="*/ 151 h 392"/>
                <a:gd name="T34" fmla="*/ 68 w 723"/>
                <a:gd name="T35" fmla="*/ 131 h 392"/>
                <a:gd name="T36" fmla="*/ 61 w 723"/>
                <a:gd name="T37" fmla="*/ 97 h 392"/>
                <a:gd name="T38" fmla="*/ 80 w 723"/>
                <a:gd name="T39" fmla="*/ 69 h 392"/>
                <a:gd name="T40" fmla="*/ 114 w 723"/>
                <a:gd name="T41" fmla="*/ 63 h 392"/>
                <a:gd name="T42" fmla="*/ 143 w 723"/>
                <a:gd name="T43" fmla="*/ 81 h 392"/>
                <a:gd name="T44" fmla="*/ 150 w 723"/>
                <a:gd name="T45" fmla="*/ 115 h 392"/>
                <a:gd name="T46" fmla="*/ 131 w 723"/>
                <a:gd name="T47" fmla="*/ 144 h 392"/>
                <a:gd name="T48" fmla="*/ 106 w 723"/>
                <a:gd name="T49" fmla="*/ 152 h 392"/>
                <a:gd name="T50" fmla="*/ 642 w 723"/>
                <a:gd name="T51" fmla="*/ 249 h 392"/>
                <a:gd name="T52" fmla="*/ 661 w 723"/>
                <a:gd name="T53" fmla="*/ 278 h 392"/>
                <a:gd name="T54" fmla="*/ 655 w 723"/>
                <a:gd name="T55" fmla="*/ 313 h 392"/>
                <a:gd name="T56" fmla="*/ 626 w 723"/>
                <a:gd name="T57" fmla="*/ 331 h 392"/>
                <a:gd name="T58" fmla="*/ 592 w 723"/>
                <a:gd name="T59" fmla="*/ 324 h 392"/>
                <a:gd name="T60" fmla="*/ 573 w 723"/>
                <a:gd name="T61" fmla="*/ 297 h 392"/>
                <a:gd name="T62" fmla="*/ 580 w 723"/>
                <a:gd name="T63" fmla="*/ 262 h 392"/>
                <a:gd name="T64" fmla="*/ 608 w 723"/>
                <a:gd name="T65" fmla="*/ 243 h 392"/>
                <a:gd name="T66" fmla="*/ 669 w 723"/>
                <a:gd name="T67" fmla="*/ 392 h 392"/>
                <a:gd name="T68" fmla="*/ 691 w 723"/>
                <a:gd name="T69" fmla="*/ 386 h 392"/>
                <a:gd name="T70" fmla="*/ 709 w 723"/>
                <a:gd name="T71" fmla="*/ 371 h 392"/>
                <a:gd name="T72" fmla="*/ 720 w 723"/>
                <a:gd name="T73" fmla="*/ 350 h 392"/>
                <a:gd name="T74" fmla="*/ 723 w 723"/>
                <a:gd name="T75" fmla="*/ 62 h 392"/>
                <a:gd name="T76" fmla="*/ 718 w 723"/>
                <a:gd name="T77" fmla="*/ 38 h 392"/>
                <a:gd name="T78" fmla="*/ 705 w 723"/>
                <a:gd name="T79" fmla="*/ 19 h 392"/>
                <a:gd name="T80" fmla="*/ 686 w 723"/>
                <a:gd name="T81" fmla="*/ 6 h 392"/>
                <a:gd name="T82" fmla="*/ 663 w 723"/>
                <a:gd name="T83" fmla="*/ 2 h 392"/>
                <a:gd name="T84" fmla="*/ 43 w 723"/>
                <a:gd name="T85" fmla="*/ 4 h 392"/>
                <a:gd name="T86" fmla="*/ 22 w 723"/>
                <a:gd name="T87" fmla="*/ 14 h 392"/>
                <a:gd name="T88" fmla="*/ 7 w 723"/>
                <a:gd name="T89" fmla="*/ 33 h 392"/>
                <a:gd name="T90" fmla="*/ 1 w 723"/>
                <a:gd name="T91" fmla="*/ 55 h 392"/>
                <a:gd name="T92" fmla="*/ 46 w 723"/>
                <a:gd name="T93" fmla="*/ 294 h 392"/>
                <a:gd name="T94" fmla="*/ 151 w 723"/>
                <a:gd name="T95" fmla="*/ 287 h 392"/>
                <a:gd name="T96" fmla="*/ 244 w 723"/>
                <a:gd name="T97" fmla="*/ 293 h 392"/>
                <a:gd name="T98" fmla="*/ 326 w 723"/>
                <a:gd name="T99" fmla="*/ 312 h 392"/>
                <a:gd name="T100" fmla="*/ 373 w 723"/>
                <a:gd name="T101" fmla="*/ 337 h 392"/>
                <a:gd name="T102" fmla="*/ 389 w 723"/>
                <a:gd name="T103" fmla="*/ 36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23" h="392">
                  <a:moveTo>
                    <a:pt x="361" y="287"/>
                  </a:moveTo>
                  <a:lnTo>
                    <a:pt x="350" y="287"/>
                  </a:lnTo>
                  <a:lnTo>
                    <a:pt x="341" y="285"/>
                  </a:lnTo>
                  <a:lnTo>
                    <a:pt x="330" y="283"/>
                  </a:lnTo>
                  <a:lnTo>
                    <a:pt x="320" y="278"/>
                  </a:lnTo>
                  <a:lnTo>
                    <a:pt x="312" y="274"/>
                  </a:lnTo>
                  <a:lnTo>
                    <a:pt x="302" y="269"/>
                  </a:lnTo>
                  <a:lnTo>
                    <a:pt x="295" y="263"/>
                  </a:lnTo>
                  <a:lnTo>
                    <a:pt x="287" y="256"/>
                  </a:lnTo>
                  <a:lnTo>
                    <a:pt x="281" y="248"/>
                  </a:lnTo>
                  <a:lnTo>
                    <a:pt x="274" y="241"/>
                  </a:lnTo>
                  <a:lnTo>
                    <a:pt x="269" y="232"/>
                  </a:lnTo>
                  <a:lnTo>
                    <a:pt x="265" y="223"/>
                  </a:lnTo>
                  <a:lnTo>
                    <a:pt x="260" y="213"/>
                  </a:lnTo>
                  <a:lnTo>
                    <a:pt x="258" y="203"/>
                  </a:lnTo>
                  <a:lnTo>
                    <a:pt x="257" y="192"/>
                  </a:lnTo>
                  <a:lnTo>
                    <a:pt x="256" y="182"/>
                  </a:lnTo>
                  <a:lnTo>
                    <a:pt x="257" y="171"/>
                  </a:lnTo>
                  <a:lnTo>
                    <a:pt x="258" y="160"/>
                  </a:lnTo>
                  <a:lnTo>
                    <a:pt x="260" y="151"/>
                  </a:lnTo>
                  <a:lnTo>
                    <a:pt x="265" y="141"/>
                  </a:lnTo>
                  <a:lnTo>
                    <a:pt x="269" y="131"/>
                  </a:lnTo>
                  <a:lnTo>
                    <a:pt x="274" y="123"/>
                  </a:lnTo>
                  <a:lnTo>
                    <a:pt x="281" y="115"/>
                  </a:lnTo>
                  <a:lnTo>
                    <a:pt x="287" y="108"/>
                  </a:lnTo>
                  <a:lnTo>
                    <a:pt x="295" y="100"/>
                  </a:lnTo>
                  <a:lnTo>
                    <a:pt x="302" y="95"/>
                  </a:lnTo>
                  <a:lnTo>
                    <a:pt x="312" y="90"/>
                  </a:lnTo>
                  <a:lnTo>
                    <a:pt x="320" y="84"/>
                  </a:lnTo>
                  <a:lnTo>
                    <a:pt x="330" y="81"/>
                  </a:lnTo>
                  <a:lnTo>
                    <a:pt x="341" y="79"/>
                  </a:lnTo>
                  <a:lnTo>
                    <a:pt x="350" y="77"/>
                  </a:lnTo>
                  <a:lnTo>
                    <a:pt x="361" y="77"/>
                  </a:lnTo>
                  <a:lnTo>
                    <a:pt x="372" y="77"/>
                  </a:lnTo>
                  <a:lnTo>
                    <a:pt x="383" y="79"/>
                  </a:lnTo>
                  <a:lnTo>
                    <a:pt x="392" y="81"/>
                  </a:lnTo>
                  <a:lnTo>
                    <a:pt x="403" y="84"/>
                  </a:lnTo>
                  <a:lnTo>
                    <a:pt x="412" y="90"/>
                  </a:lnTo>
                  <a:lnTo>
                    <a:pt x="420" y="95"/>
                  </a:lnTo>
                  <a:lnTo>
                    <a:pt x="429" y="100"/>
                  </a:lnTo>
                  <a:lnTo>
                    <a:pt x="436" y="108"/>
                  </a:lnTo>
                  <a:lnTo>
                    <a:pt x="443" y="115"/>
                  </a:lnTo>
                  <a:lnTo>
                    <a:pt x="449" y="123"/>
                  </a:lnTo>
                  <a:lnTo>
                    <a:pt x="454" y="131"/>
                  </a:lnTo>
                  <a:lnTo>
                    <a:pt x="459" y="141"/>
                  </a:lnTo>
                  <a:lnTo>
                    <a:pt x="462" y="151"/>
                  </a:lnTo>
                  <a:lnTo>
                    <a:pt x="465" y="160"/>
                  </a:lnTo>
                  <a:lnTo>
                    <a:pt x="466" y="171"/>
                  </a:lnTo>
                  <a:lnTo>
                    <a:pt x="467" y="182"/>
                  </a:lnTo>
                  <a:lnTo>
                    <a:pt x="466" y="192"/>
                  </a:lnTo>
                  <a:lnTo>
                    <a:pt x="465" y="203"/>
                  </a:lnTo>
                  <a:lnTo>
                    <a:pt x="462" y="213"/>
                  </a:lnTo>
                  <a:lnTo>
                    <a:pt x="459" y="223"/>
                  </a:lnTo>
                  <a:lnTo>
                    <a:pt x="454" y="232"/>
                  </a:lnTo>
                  <a:lnTo>
                    <a:pt x="449" y="241"/>
                  </a:lnTo>
                  <a:lnTo>
                    <a:pt x="443" y="248"/>
                  </a:lnTo>
                  <a:lnTo>
                    <a:pt x="436" y="256"/>
                  </a:lnTo>
                  <a:lnTo>
                    <a:pt x="429" y="263"/>
                  </a:lnTo>
                  <a:lnTo>
                    <a:pt x="420" y="269"/>
                  </a:lnTo>
                  <a:lnTo>
                    <a:pt x="412" y="274"/>
                  </a:lnTo>
                  <a:lnTo>
                    <a:pt x="403" y="278"/>
                  </a:lnTo>
                  <a:lnTo>
                    <a:pt x="392" y="283"/>
                  </a:lnTo>
                  <a:lnTo>
                    <a:pt x="383" y="285"/>
                  </a:lnTo>
                  <a:lnTo>
                    <a:pt x="372" y="287"/>
                  </a:lnTo>
                  <a:lnTo>
                    <a:pt x="361" y="287"/>
                  </a:lnTo>
                  <a:lnTo>
                    <a:pt x="361" y="287"/>
                  </a:lnTo>
                  <a:close/>
                  <a:moveTo>
                    <a:pt x="106" y="152"/>
                  </a:moveTo>
                  <a:lnTo>
                    <a:pt x="96" y="151"/>
                  </a:lnTo>
                  <a:lnTo>
                    <a:pt x="88" y="149"/>
                  </a:lnTo>
                  <a:lnTo>
                    <a:pt x="80" y="144"/>
                  </a:lnTo>
                  <a:lnTo>
                    <a:pt x="74" y="139"/>
                  </a:lnTo>
                  <a:lnTo>
                    <a:pt x="68" y="131"/>
                  </a:lnTo>
                  <a:lnTo>
                    <a:pt x="64" y="124"/>
                  </a:lnTo>
                  <a:lnTo>
                    <a:pt x="61" y="115"/>
                  </a:lnTo>
                  <a:lnTo>
                    <a:pt x="61" y="107"/>
                  </a:lnTo>
                  <a:lnTo>
                    <a:pt x="61" y="97"/>
                  </a:lnTo>
                  <a:lnTo>
                    <a:pt x="64" y="88"/>
                  </a:lnTo>
                  <a:lnTo>
                    <a:pt x="68" y="81"/>
                  </a:lnTo>
                  <a:lnTo>
                    <a:pt x="74" y="74"/>
                  </a:lnTo>
                  <a:lnTo>
                    <a:pt x="80" y="69"/>
                  </a:lnTo>
                  <a:lnTo>
                    <a:pt x="88" y="65"/>
                  </a:lnTo>
                  <a:lnTo>
                    <a:pt x="96" y="63"/>
                  </a:lnTo>
                  <a:lnTo>
                    <a:pt x="106" y="62"/>
                  </a:lnTo>
                  <a:lnTo>
                    <a:pt x="114" y="63"/>
                  </a:lnTo>
                  <a:lnTo>
                    <a:pt x="123" y="65"/>
                  </a:lnTo>
                  <a:lnTo>
                    <a:pt x="131" y="69"/>
                  </a:lnTo>
                  <a:lnTo>
                    <a:pt x="137" y="74"/>
                  </a:lnTo>
                  <a:lnTo>
                    <a:pt x="143" y="81"/>
                  </a:lnTo>
                  <a:lnTo>
                    <a:pt x="147" y="88"/>
                  </a:lnTo>
                  <a:lnTo>
                    <a:pt x="150" y="97"/>
                  </a:lnTo>
                  <a:lnTo>
                    <a:pt x="151" y="107"/>
                  </a:lnTo>
                  <a:lnTo>
                    <a:pt x="150" y="115"/>
                  </a:lnTo>
                  <a:lnTo>
                    <a:pt x="148" y="124"/>
                  </a:lnTo>
                  <a:lnTo>
                    <a:pt x="143" y="131"/>
                  </a:lnTo>
                  <a:lnTo>
                    <a:pt x="137" y="139"/>
                  </a:lnTo>
                  <a:lnTo>
                    <a:pt x="131" y="144"/>
                  </a:lnTo>
                  <a:lnTo>
                    <a:pt x="123" y="149"/>
                  </a:lnTo>
                  <a:lnTo>
                    <a:pt x="114" y="151"/>
                  </a:lnTo>
                  <a:lnTo>
                    <a:pt x="106" y="152"/>
                  </a:lnTo>
                  <a:lnTo>
                    <a:pt x="106" y="152"/>
                  </a:lnTo>
                  <a:close/>
                  <a:moveTo>
                    <a:pt x="617" y="242"/>
                  </a:moveTo>
                  <a:lnTo>
                    <a:pt x="626" y="243"/>
                  </a:lnTo>
                  <a:lnTo>
                    <a:pt x="635" y="245"/>
                  </a:lnTo>
                  <a:lnTo>
                    <a:pt x="642" y="249"/>
                  </a:lnTo>
                  <a:lnTo>
                    <a:pt x="650" y="255"/>
                  </a:lnTo>
                  <a:lnTo>
                    <a:pt x="655" y="262"/>
                  </a:lnTo>
                  <a:lnTo>
                    <a:pt x="659" y="270"/>
                  </a:lnTo>
                  <a:lnTo>
                    <a:pt x="661" y="278"/>
                  </a:lnTo>
                  <a:lnTo>
                    <a:pt x="663" y="287"/>
                  </a:lnTo>
                  <a:lnTo>
                    <a:pt x="661" y="297"/>
                  </a:lnTo>
                  <a:lnTo>
                    <a:pt x="659" y="305"/>
                  </a:lnTo>
                  <a:lnTo>
                    <a:pt x="655" y="313"/>
                  </a:lnTo>
                  <a:lnTo>
                    <a:pt x="650" y="319"/>
                  </a:lnTo>
                  <a:lnTo>
                    <a:pt x="642" y="324"/>
                  </a:lnTo>
                  <a:lnTo>
                    <a:pt x="635" y="329"/>
                  </a:lnTo>
                  <a:lnTo>
                    <a:pt x="626" y="331"/>
                  </a:lnTo>
                  <a:lnTo>
                    <a:pt x="617" y="332"/>
                  </a:lnTo>
                  <a:lnTo>
                    <a:pt x="608" y="331"/>
                  </a:lnTo>
                  <a:lnTo>
                    <a:pt x="600" y="329"/>
                  </a:lnTo>
                  <a:lnTo>
                    <a:pt x="592" y="324"/>
                  </a:lnTo>
                  <a:lnTo>
                    <a:pt x="585" y="319"/>
                  </a:lnTo>
                  <a:lnTo>
                    <a:pt x="580" y="313"/>
                  </a:lnTo>
                  <a:lnTo>
                    <a:pt x="576" y="305"/>
                  </a:lnTo>
                  <a:lnTo>
                    <a:pt x="573" y="297"/>
                  </a:lnTo>
                  <a:lnTo>
                    <a:pt x="572" y="287"/>
                  </a:lnTo>
                  <a:lnTo>
                    <a:pt x="573" y="278"/>
                  </a:lnTo>
                  <a:lnTo>
                    <a:pt x="576" y="270"/>
                  </a:lnTo>
                  <a:lnTo>
                    <a:pt x="580" y="262"/>
                  </a:lnTo>
                  <a:lnTo>
                    <a:pt x="585" y="255"/>
                  </a:lnTo>
                  <a:lnTo>
                    <a:pt x="592" y="249"/>
                  </a:lnTo>
                  <a:lnTo>
                    <a:pt x="600" y="245"/>
                  </a:lnTo>
                  <a:lnTo>
                    <a:pt x="608" y="243"/>
                  </a:lnTo>
                  <a:lnTo>
                    <a:pt x="617" y="242"/>
                  </a:lnTo>
                  <a:close/>
                  <a:moveTo>
                    <a:pt x="391" y="392"/>
                  </a:moveTo>
                  <a:lnTo>
                    <a:pt x="663" y="392"/>
                  </a:lnTo>
                  <a:lnTo>
                    <a:pt x="669" y="392"/>
                  </a:lnTo>
                  <a:lnTo>
                    <a:pt x="674" y="391"/>
                  </a:lnTo>
                  <a:lnTo>
                    <a:pt x="681" y="390"/>
                  </a:lnTo>
                  <a:lnTo>
                    <a:pt x="686" y="388"/>
                  </a:lnTo>
                  <a:lnTo>
                    <a:pt x="691" y="386"/>
                  </a:lnTo>
                  <a:lnTo>
                    <a:pt x="697" y="382"/>
                  </a:lnTo>
                  <a:lnTo>
                    <a:pt x="701" y="379"/>
                  </a:lnTo>
                  <a:lnTo>
                    <a:pt x="705" y="375"/>
                  </a:lnTo>
                  <a:lnTo>
                    <a:pt x="709" y="371"/>
                  </a:lnTo>
                  <a:lnTo>
                    <a:pt x="713" y="366"/>
                  </a:lnTo>
                  <a:lnTo>
                    <a:pt x="715" y="361"/>
                  </a:lnTo>
                  <a:lnTo>
                    <a:pt x="718" y="356"/>
                  </a:lnTo>
                  <a:lnTo>
                    <a:pt x="720" y="350"/>
                  </a:lnTo>
                  <a:lnTo>
                    <a:pt x="721" y="345"/>
                  </a:lnTo>
                  <a:lnTo>
                    <a:pt x="723" y="338"/>
                  </a:lnTo>
                  <a:lnTo>
                    <a:pt x="723" y="332"/>
                  </a:lnTo>
                  <a:lnTo>
                    <a:pt x="723" y="62"/>
                  </a:lnTo>
                  <a:lnTo>
                    <a:pt x="723" y="55"/>
                  </a:lnTo>
                  <a:lnTo>
                    <a:pt x="721" y="49"/>
                  </a:lnTo>
                  <a:lnTo>
                    <a:pt x="720" y="43"/>
                  </a:lnTo>
                  <a:lnTo>
                    <a:pt x="718" y="38"/>
                  </a:lnTo>
                  <a:lnTo>
                    <a:pt x="715" y="33"/>
                  </a:lnTo>
                  <a:lnTo>
                    <a:pt x="713" y="27"/>
                  </a:lnTo>
                  <a:lnTo>
                    <a:pt x="709" y="23"/>
                  </a:lnTo>
                  <a:lnTo>
                    <a:pt x="705" y="19"/>
                  </a:lnTo>
                  <a:lnTo>
                    <a:pt x="701" y="14"/>
                  </a:lnTo>
                  <a:lnTo>
                    <a:pt x="697" y="11"/>
                  </a:lnTo>
                  <a:lnTo>
                    <a:pt x="691" y="8"/>
                  </a:lnTo>
                  <a:lnTo>
                    <a:pt x="686" y="6"/>
                  </a:lnTo>
                  <a:lnTo>
                    <a:pt x="681" y="4"/>
                  </a:lnTo>
                  <a:lnTo>
                    <a:pt x="674" y="3"/>
                  </a:lnTo>
                  <a:lnTo>
                    <a:pt x="669" y="2"/>
                  </a:lnTo>
                  <a:lnTo>
                    <a:pt x="663" y="2"/>
                  </a:lnTo>
                  <a:lnTo>
                    <a:pt x="61" y="0"/>
                  </a:lnTo>
                  <a:lnTo>
                    <a:pt x="54" y="2"/>
                  </a:lnTo>
                  <a:lnTo>
                    <a:pt x="48" y="3"/>
                  </a:lnTo>
                  <a:lnTo>
                    <a:pt x="43" y="4"/>
                  </a:lnTo>
                  <a:lnTo>
                    <a:pt x="37" y="6"/>
                  </a:lnTo>
                  <a:lnTo>
                    <a:pt x="32" y="8"/>
                  </a:lnTo>
                  <a:lnTo>
                    <a:pt x="27" y="11"/>
                  </a:lnTo>
                  <a:lnTo>
                    <a:pt x="22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7" y="33"/>
                  </a:lnTo>
                  <a:lnTo>
                    <a:pt x="5" y="38"/>
                  </a:lnTo>
                  <a:lnTo>
                    <a:pt x="3" y="43"/>
                  </a:lnTo>
                  <a:lnTo>
                    <a:pt x="2" y="49"/>
                  </a:lnTo>
                  <a:lnTo>
                    <a:pt x="1" y="55"/>
                  </a:lnTo>
                  <a:lnTo>
                    <a:pt x="0" y="62"/>
                  </a:lnTo>
                  <a:lnTo>
                    <a:pt x="0" y="304"/>
                  </a:lnTo>
                  <a:lnTo>
                    <a:pt x="22" y="299"/>
                  </a:lnTo>
                  <a:lnTo>
                    <a:pt x="46" y="294"/>
                  </a:lnTo>
                  <a:lnTo>
                    <a:pt x="68" y="291"/>
                  </a:lnTo>
                  <a:lnTo>
                    <a:pt x="90" y="290"/>
                  </a:lnTo>
                  <a:lnTo>
                    <a:pt x="126" y="288"/>
                  </a:lnTo>
                  <a:lnTo>
                    <a:pt x="151" y="287"/>
                  </a:lnTo>
                  <a:lnTo>
                    <a:pt x="172" y="288"/>
                  </a:lnTo>
                  <a:lnTo>
                    <a:pt x="206" y="289"/>
                  </a:lnTo>
                  <a:lnTo>
                    <a:pt x="225" y="291"/>
                  </a:lnTo>
                  <a:lnTo>
                    <a:pt x="244" y="293"/>
                  </a:lnTo>
                  <a:lnTo>
                    <a:pt x="266" y="297"/>
                  </a:lnTo>
                  <a:lnTo>
                    <a:pt x="286" y="300"/>
                  </a:lnTo>
                  <a:lnTo>
                    <a:pt x="306" y="305"/>
                  </a:lnTo>
                  <a:lnTo>
                    <a:pt x="326" y="312"/>
                  </a:lnTo>
                  <a:lnTo>
                    <a:pt x="344" y="318"/>
                  </a:lnTo>
                  <a:lnTo>
                    <a:pt x="360" y="327"/>
                  </a:lnTo>
                  <a:lnTo>
                    <a:pt x="366" y="332"/>
                  </a:lnTo>
                  <a:lnTo>
                    <a:pt x="373" y="337"/>
                  </a:lnTo>
                  <a:lnTo>
                    <a:pt x="378" y="343"/>
                  </a:lnTo>
                  <a:lnTo>
                    <a:pt x="383" y="349"/>
                  </a:lnTo>
                  <a:lnTo>
                    <a:pt x="387" y="356"/>
                  </a:lnTo>
                  <a:lnTo>
                    <a:pt x="389" y="362"/>
                  </a:lnTo>
                  <a:lnTo>
                    <a:pt x="391" y="369"/>
                  </a:lnTo>
                  <a:lnTo>
                    <a:pt x="391" y="377"/>
                  </a:lnTo>
                  <a:lnTo>
                    <a:pt x="391" y="3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99">
              <a:extLst>
                <a:ext uri="{FF2B5EF4-FFF2-40B4-BE49-F238E27FC236}">
                  <a16:creationId xmlns:a16="http://schemas.microsoft.com/office/drawing/2014/main" id="{BE9D08A0-7902-440A-BEBA-533E74031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98613"/>
              <a:ext cx="133350" cy="33338"/>
            </a:xfrm>
            <a:custGeom>
              <a:avLst/>
              <a:gdLst>
                <a:gd name="T0" fmla="*/ 0 w 421"/>
                <a:gd name="T1" fmla="*/ 44 h 104"/>
                <a:gd name="T2" fmla="*/ 2 w 421"/>
                <a:gd name="T3" fmla="*/ 52 h 104"/>
                <a:gd name="T4" fmla="*/ 5 w 421"/>
                <a:gd name="T5" fmla="*/ 56 h 104"/>
                <a:gd name="T6" fmla="*/ 6 w 421"/>
                <a:gd name="T7" fmla="*/ 59 h 104"/>
                <a:gd name="T8" fmla="*/ 11 w 421"/>
                <a:gd name="T9" fmla="*/ 65 h 104"/>
                <a:gd name="T10" fmla="*/ 13 w 421"/>
                <a:gd name="T11" fmla="*/ 65 h 104"/>
                <a:gd name="T12" fmla="*/ 31 w 421"/>
                <a:gd name="T13" fmla="*/ 76 h 104"/>
                <a:gd name="T14" fmla="*/ 32 w 421"/>
                <a:gd name="T15" fmla="*/ 77 h 104"/>
                <a:gd name="T16" fmla="*/ 41 w 421"/>
                <a:gd name="T17" fmla="*/ 80 h 104"/>
                <a:gd name="T18" fmla="*/ 45 w 421"/>
                <a:gd name="T19" fmla="*/ 81 h 104"/>
                <a:gd name="T20" fmla="*/ 53 w 421"/>
                <a:gd name="T21" fmla="*/ 84 h 104"/>
                <a:gd name="T22" fmla="*/ 61 w 421"/>
                <a:gd name="T23" fmla="*/ 86 h 104"/>
                <a:gd name="T24" fmla="*/ 66 w 421"/>
                <a:gd name="T25" fmla="*/ 87 h 104"/>
                <a:gd name="T26" fmla="*/ 98 w 421"/>
                <a:gd name="T27" fmla="*/ 95 h 104"/>
                <a:gd name="T28" fmla="*/ 133 w 421"/>
                <a:gd name="T29" fmla="*/ 99 h 104"/>
                <a:gd name="T30" fmla="*/ 197 w 421"/>
                <a:gd name="T31" fmla="*/ 104 h 104"/>
                <a:gd name="T32" fmla="*/ 211 w 421"/>
                <a:gd name="T33" fmla="*/ 104 h 104"/>
                <a:gd name="T34" fmla="*/ 225 w 421"/>
                <a:gd name="T35" fmla="*/ 104 h 104"/>
                <a:gd name="T36" fmla="*/ 289 w 421"/>
                <a:gd name="T37" fmla="*/ 99 h 104"/>
                <a:gd name="T38" fmla="*/ 322 w 421"/>
                <a:gd name="T39" fmla="*/ 95 h 104"/>
                <a:gd name="T40" fmla="*/ 356 w 421"/>
                <a:gd name="T41" fmla="*/ 87 h 104"/>
                <a:gd name="T42" fmla="*/ 360 w 421"/>
                <a:gd name="T43" fmla="*/ 86 h 104"/>
                <a:gd name="T44" fmla="*/ 368 w 421"/>
                <a:gd name="T45" fmla="*/ 84 h 104"/>
                <a:gd name="T46" fmla="*/ 376 w 421"/>
                <a:gd name="T47" fmla="*/ 81 h 104"/>
                <a:gd name="T48" fmla="*/ 379 w 421"/>
                <a:gd name="T49" fmla="*/ 80 h 104"/>
                <a:gd name="T50" fmla="*/ 390 w 421"/>
                <a:gd name="T51" fmla="*/ 77 h 104"/>
                <a:gd name="T52" fmla="*/ 391 w 421"/>
                <a:gd name="T53" fmla="*/ 76 h 104"/>
                <a:gd name="T54" fmla="*/ 409 w 421"/>
                <a:gd name="T55" fmla="*/ 65 h 104"/>
                <a:gd name="T56" fmla="*/ 409 w 421"/>
                <a:gd name="T57" fmla="*/ 65 h 104"/>
                <a:gd name="T58" fmla="*/ 416 w 421"/>
                <a:gd name="T59" fmla="*/ 59 h 104"/>
                <a:gd name="T60" fmla="*/ 417 w 421"/>
                <a:gd name="T61" fmla="*/ 56 h 104"/>
                <a:gd name="T62" fmla="*/ 420 w 421"/>
                <a:gd name="T63" fmla="*/ 52 h 104"/>
                <a:gd name="T64" fmla="*/ 421 w 421"/>
                <a:gd name="T65" fmla="*/ 44 h 104"/>
                <a:gd name="T66" fmla="*/ 410 w 421"/>
                <a:gd name="T67" fmla="*/ 4 h 104"/>
                <a:gd name="T68" fmla="*/ 386 w 421"/>
                <a:gd name="T69" fmla="*/ 10 h 104"/>
                <a:gd name="T70" fmla="*/ 344 w 421"/>
                <a:gd name="T71" fmla="*/ 19 h 104"/>
                <a:gd name="T72" fmla="*/ 284 w 421"/>
                <a:gd name="T73" fmla="*/ 25 h 104"/>
                <a:gd name="T74" fmla="*/ 231 w 421"/>
                <a:gd name="T75" fmla="*/ 28 h 104"/>
                <a:gd name="T76" fmla="*/ 191 w 421"/>
                <a:gd name="T77" fmla="*/ 28 h 104"/>
                <a:gd name="T78" fmla="*/ 138 w 421"/>
                <a:gd name="T79" fmla="*/ 25 h 104"/>
                <a:gd name="T80" fmla="*/ 78 w 421"/>
                <a:gd name="T81" fmla="*/ 19 h 104"/>
                <a:gd name="T82" fmla="*/ 35 w 421"/>
                <a:gd name="T83" fmla="*/ 10 h 104"/>
                <a:gd name="T84" fmla="*/ 10 w 421"/>
                <a:gd name="T85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1" h="104">
                  <a:moveTo>
                    <a:pt x="0" y="0"/>
                  </a:moveTo>
                  <a:lnTo>
                    <a:pt x="0" y="44"/>
                  </a:lnTo>
                  <a:lnTo>
                    <a:pt x="1" y="48"/>
                  </a:lnTo>
                  <a:lnTo>
                    <a:pt x="2" y="52"/>
                  </a:lnTo>
                  <a:lnTo>
                    <a:pt x="3" y="54"/>
                  </a:lnTo>
                  <a:lnTo>
                    <a:pt x="5" y="56"/>
                  </a:lnTo>
                  <a:lnTo>
                    <a:pt x="5" y="57"/>
                  </a:lnTo>
                  <a:lnTo>
                    <a:pt x="6" y="59"/>
                  </a:lnTo>
                  <a:lnTo>
                    <a:pt x="8" y="62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3" y="65"/>
                  </a:lnTo>
                  <a:lnTo>
                    <a:pt x="20" y="7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2" y="77"/>
                  </a:lnTo>
                  <a:lnTo>
                    <a:pt x="36" y="79"/>
                  </a:lnTo>
                  <a:lnTo>
                    <a:pt x="41" y="80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9" y="83"/>
                  </a:lnTo>
                  <a:lnTo>
                    <a:pt x="53" y="84"/>
                  </a:lnTo>
                  <a:lnTo>
                    <a:pt x="58" y="85"/>
                  </a:lnTo>
                  <a:lnTo>
                    <a:pt x="61" y="86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82" y="92"/>
                  </a:lnTo>
                  <a:lnTo>
                    <a:pt x="98" y="95"/>
                  </a:lnTo>
                  <a:lnTo>
                    <a:pt x="115" y="97"/>
                  </a:lnTo>
                  <a:lnTo>
                    <a:pt x="133" y="99"/>
                  </a:lnTo>
                  <a:lnTo>
                    <a:pt x="166" y="102"/>
                  </a:lnTo>
                  <a:lnTo>
                    <a:pt x="197" y="104"/>
                  </a:lnTo>
                  <a:lnTo>
                    <a:pt x="203" y="104"/>
                  </a:lnTo>
                  <a:lnTo>
                    <a:pt x="211" y="104"/>
                  </a:lnTo>
                  <a:lnTo>
                    <a:pt x="217" y="104"/>
                  </a:lnTo>
                  <a:lnTo>
                    <a:pt x="225" y="104"/>
                  </a:lnTo>
                  <a:lnTo>
                    <a:pt x="255" y="102"/>
                  </a:lnTo>
                  <a:lnTo>
                    <a:pt x="289" y="99"/>
                  </a:lnTo>
                  <a:lnTo>
                    <a:pt x="306" y="97"/>
                  </a:lnTo>
                  <a:lnTo>
                    <a:pt x="322" y="95"/>
                  </a:lnTo>
                  <a:lnTo>
                    <a:pt x="340" y="92"/>
                  </a:lnTo>
                  <a:lnTo>
                    <a:pt x="356" y="87"/>
                  </a:lnTo>
                  <a:lnTo>
                    <a:pt x="358" y="87"/>
                  </a:lnTo>
                  <a:lnTo>
                    <a:pt x="360" y="86"/>
                  </a:lnTo>
                  <a:lnTo>
                    <a:pt x="364" y="85"/>
                  </a:lnTo>
                  <a:lnTo>
                    <a:pt x="368" y="84"/>
                  </a:lnTo>
                  <a:lnTo>
                    <a:pt x="372" y="83"/>
                  </a:lnTo>
                  <a:lnTo>
                    <a:pt x="376" y="81"/>
                  </a:lnTo>
                  <a:lnTo>
                    <a:pt x="378" y="81"/>
                  </a:lnTo>
                  <a:lnTo>
                    <a:pt x="379" y="80"/>
                  </a:lnTo>
                  <a:lnTo>
                    <a:pt x="385" y="79"/>
                  </a:lnTo>
                  <a:lnTo>
                    <a:pt x="390" y="77"/>
                  </a:lnTo>
                  <a:lnTo>
                    <a:pt x="390" y="76"/>
                  </a:lnTo>
                  <a:lnTo>
                    <a:pt x="391" y="76"/>
                  </a:lnTo>
                  <a:lnTo>
                    <a:pt x="401" y="70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13" y="62"/>
                  </a:lnTo>
                  <a:lnTo>
                    <a:pt x="416" y="59"/>
                  </a:lnTo>
                  <a:lnTo>
                    <a:pt x="417" y="57"/>
                  </a:lnTo>
                  <a:lnTo>
                    <a:pt x="417" y="56"/>
                  </a:lnTo>
                  <a:lnTo>
                    <a:pt x="419" y="54"/>
                  </a:lnTo>
                  <a:lnTo>
                    <a:pt x="420" y="52"/>
                  </a:lnTo>
                  <a:lnTo>
                    <a:pt x="421" y="48"/>
                  </a:lnTo>
                  <a:lnTo>
                    <a:pt x="421" y="44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7"/>
                  </a:lnTo>
                  <a:lnTo>
                    <a:pt x="386" y="10"/>
                  </a:lnTo>
                  <a:lnTo>
                    <a:pt x="373" y="13"/>
                  </a:lnTo>
                  <a:lnTo>
                    <a:pt x="344" y="19"/>
                  </a:lnTo>
                  <a:lnTo>
                    <a:pt x="314" y="23"/>
                  </a:lnTo>
                  <a:lnTo>
                    <a:pt x="284" y="25"/>
                  </a:lnTo>
                  <a:lnTo>
                    <a:pt x="256" y="27"/>
                  </a:lnTo>
                  <a:lnTo>
                    <a:pt x="231" y="28"/>
                  </a:lnTo>
                  <a:lnTo>
                    <a:pt x="211" y="28"/>
                  </a:lnTo>
                  <a:lnTo>
                    <a:pt x="191" y="28"/>
                  </a:lnTo>
                  <a:lnTo>
                    <a:pt x="166" y="27"/>
                  </a:lnTo>
                  <a:lnTo>
                    <a:pt x="138" y="25"/>
                  </a:lnTo>
                  <a:lnTo>
                    <a:pt x="108" y="23"/>
                  </a:lnTo>
                  <a:lnTo>
                    <a:pt x="78" y="19"/>
                  </a:lnTo>
                  <a:lnTo>
                    <a:pt x="49" y="13"/>
                  </a:lnTo>
                  <a:lnTo>
                    <a:pt x="35" y="10"/>
                  </a:lnTo>
                  <a:lnTo>
                    <a:pt x="22" y="7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00">
              <a:extLst>
                <a:ext uri="{FF2B5EF4-FFF2-40B4-BE49-F238E27FC236}">
                  <a16:creationId xmlns:a16="http://schemas.microsoft.com/office/drawing/2014/main" id="{6E5B3409-1D58-4533-9B22-F13AF5B73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474788"/>
              <a:ext cx="133350" cy="28575"/>
            </a:xfrm>
            <a:custGeom>
              <a:avLst/>
              <a:gdLst>
                <a:gd name="T0" fmla="*/ 420 w 420"/>
                <a:gd name="T1" fmla="*/ 58 h 90"/>
                <a:gd name="T2" fmla="*/ 419 w 420"/>
                <a:gd name="T3" fmla="*/ 55 h 90"/>
                <a:gd name="T4" fmla="*/ 418 w 420"/>
                <a:gd name="T5" fmla="*/ 50 h 90"/>
                <a:gd name="T6" fmla="*/ 416 w 420"/>
                <a:gd name="T7" fmla="*/ 47 h 90"/>
                <a:gd name="T8" fmla="*/ 413 w 420"/>
                <a:gd name="T9" fmla="*/ 44 h 90"/>
                <a:gd name="T10" fmla="*/ 406 w 420"/>
                <a:gd name="T11" fmla="*/ 37 h 90"/>
                <a:gd name="T12" fmla="*/ 397 w 420"/>
                <a:gd name="T13" fmla="*/ 32 h 90"/>
                <a:gd name="T14" fmla="*/ 386 w 420"/>
                <a:gd name="T15" fmla="*/ 27 h 90"/>
                <a:gd name="T16" fmla="*/ 374 w 420"/>
                <a:gd name="T17" fmla="*/ 22 h 90"/>
                <a:gd name="T18" fmla="*/ 360 w 420"/>
                <a:gd name="T19" fmla="*/ 18 h 90"/>
                <a:gd name="T20" fmla="*/ 345 w 420"/>
                <a:gd name="T21" fmla="*/ 14 h 90"/>
                <a:gd name="T22" fmla="*/ 313 w 420"/>
                <a:gd name="T23" fmla="*/ 9 h 90"/>
                <a:gd name="T24" fmla="*/ 277 w 420"/>
                <a:gd name="T25" fmla="*/ 3 h 90"/>
                <a:gd name="T26" fmla="*/ 243 w 420"/>
                <a:gd name="T27" fmla="*/ 1 h 90"/>
                <a:gd name="T28" fmla="*/ 210 w 420"/>
                <a:gd name="T29" fmla="*/ 0 h 90"/>
                <a:gd name="T30" fmla="*/ 172 w 420"/>
                <a:gd name="T31" fmla="*/ 1 h 90"/>
                <a:gd name="T32" fmla="*/ 133 w 420"/>
                <a:gd name="T33" fmla="*/ 4 h 90"/>
                <a:gd name="T34" fmla="*/ 113 w 420"/>
                <a:gd name="T35" fmla="*/ 7 h 90"/>
                <a:gd name="T36" fmla="*/ 94 w 420"/>
                <a:gd name="T37" fmla="*/ 11 h 90"/>
                <a:gd name="T38" fmla="*/ 76 w 420"/>
                <a:gd name="T39" fmla="*/ 14 h 90"/>
                <a:gd name="T40" fmla="*/ 59 w 420"/>
                <a:gd name="T41" fmla="*/ 18 h 90"/>
                <a:gd name="T42" fmla="*/ 59 w 420"/>
                <a:gd name="T43" fmla="*/ 18 h 90"/>
                <a:gd name="T44" fmla="*/ 55 w 420"/>
                <a:gd name="T45" fmla="*/ 19 h 90"/>
                <a:gd name="T46" fmla="*/ 52 w 420"/>
                <a:gd name="T47" fmla="*/ 20 h 90"/>
                <a:gd name="T48" fmla="*/ 48 w 420"/>
                <a:gd name="T49" fmla="*/ 21 h 90"/>
                <a:gd name="T50" fmla="*/ 44 w 420"/>
                <a:gd name="T51" fmla="*/ 22 h 90"/>
                <a:gd name="T52" fmla="*/ 43 w 420"/>
                <a:gd name="T53" fmla="*/ 24 h 90"/>
                <a:gd name="T54" fmla="*/ 40 w 420"/>
                <a:gd name="T55" fmla="*/ 24 h 90"/>
                <a:gd name="T56" fmla="*/ 35 w 420"/>
                <a:gd name="T57" fmla="*/ 26 h 90"/>
                <a:gd name="T58" fmla="*/ 31 w 420"/>
                <a:gd name="T59" fmla="*/ 28 h 90"/>
                <a:gd name="T60" fmla="*/ 30 w 420"/>
                <a:gd name="T61" fmla="*/ 28 h 90"/>
                <a:gd name="T62" fmla="*/ 30 w 420"/>
                <a:gd name="T63" fmla="*/ 28 h 90"/>
                <a:gd name="T64" fmla="*/ 19 w 420"/>
                <a:gd name="T65" fmla="*/ 33 h 90"/>
                <a:gd name="T66" fmla="*/ 12 w 420"/>
                <a:gd name="T67" fmla="*/ 40 h 90"/>
                <a:gd name="T68" fmla="*/ 10 w 420"/>
                <a:gd name="T69" fmla="*/ 40 h 90"/>
                <a:gd name="T70" fmla="*/ 10 w 420"/>
                <a:gd name="T71" fmla="*/ 40 h 90"/>
                <a:gd name="T72" fmla="*/ 7 w 420"/>
                <a:gd name="T73" fmla="*/ 43 h 90"/>
                <a:gd name="T74" fmla="*/ 5 w 420"/>
                <a:gd name="T75" fmla="*/ 46 h 90"/>
                <a:gd name="T76" fmla="*/ 4 w 420"/>
                <a:gd name="T77" fmla="*/ 47 h 90"/>
                <a:gd name="T78" fmla="*/ 4 w 420"/>
                <a:gd name="T79" fmla="*/ 48 h 90"/>
                <a:gd name="T80" fmla="*/ 2 w 420"/>
                <a:gd name="T81" fmla="*/ 50 h 90"/>
                <a:gd name="T82" fmla="*/ 1 w 420"/>
                <a:gd name="T83" fmla="*/ 52 h 90"/>
                <a:gd name="T84" fmla="*/ 0 w 420"/>
                <a:gd name="T85" fmla="*/ 56 h 90"/>
                <a:gd name="T86" fmla="*/ 0 w 420"/>
                <a:gd name="T87" fmla="*/ 58 h 90"/>
                <a:gd name="T88" fmla="*/ 8 w 420"/>
                <a:gd name="T89" fmla="*/ 63 h 90"/>
                <a:gd name="T90" fmla="*/ 22 w 420"/>
                <a:gd name="T91" fmla="*/ 68 h 90"/>
                <a:gd name="T92" fmla="*/ 43 w 420"/>
                <a:gd name="T93" fmla="*/ 74 h 90"/>
                <a:gd name="T94" fmla="*/ 67 w 420"/>
                <a:gd name="T95" fmla="*/ 78 h 90"/>
                <a:gd name="T96" fmla="*/ 96 w 420"/>
                <a:gd name="T97" fmla="*/ 84 h 90"/>
                <a:gd name="T98" fmla="*/ 131 w 420"/>
                <a:gd name="T99" fmla="*/ 87 h 90"/>
                <a:gd name="T100" fmla="*/ 168 w 420"/>
                <a:gd name="T101" fmla="*/ 90 h 90"/>
                <a:gd name="T102" fmla="*/ 210 w 420"/>
                <a:gd name="T103" fmla="*/ 90 h 90"/>
                <a:gd name="T104" fmla="*/ 251 w 420"/>
                <a:gd name="T105" fmla="*/ 90 h 90"/>
                <a:gd name="T106" fmla="*/ 289 w 420"/>
                <a:gd name="T107" fmla="*/ 87 h 90"/>
                <a:gd name="T108" fmla="*/ 323 w 420"/>
                <a:gd name="T109" fmla="*/ 84 h 90"/>
                <a:gd name="T110" fmla="*/ 353 w 420"/>
                <a:gd name="T111" fmla="*/ 78 h 90"/>
                <a:gd name="T112" fmla="*/ 377 w 420"/>
                <a:gd name="T113" fmla="*/ 74 h 90"/>
                <a:gd name="T114" fmla="*/ 398 w 420"/>
                <a:gd name="T115" fmla="*/ 68 h 90"/>
                <a:gd name="T116" fmla="*/ 412 w 420"/>
                <a:gd name="T117" fmla="*/ 62 h 90"/>
                <a:gd name="T118" fmla="*/ 420 w 420"/>
                <a:gd name="T119" fmla="*/ 5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0" h="90">
                  <a:moveTo>
                    <a:pt x="420" y="58"/>
                  </a:moveTo>
                  <a:lnTo>
                    <a:pt x="419" y="55"/>
                  </a:lnTo>
                  <a:lnTo>
                    <a:pt x="418" y="50"/>
                  </a:lnTo>
                  <a:lnTo>
                    <a:pt x="416" y="47"/>
                  </a:lnTo>
                  <a:lnTo>
                    <a:pt x="413" y="44"/>
                  </a:lnTo>
                  <a:lnTo>
                    <a:pt x="406" y="37"/>
                  </a:lnTo>
                  <a:lnTo>
                    <a:pt x="397" y="32"/>
                  </a:lnTo>
                  <a:lnTo>
                    <a:pt x="386" y="27"/>
                  </a:lnTo>
                  <a:lnTo>
                    <a:pt x="374" y="22"/>
                  </a:lnTo>
                  <a:lnTo>
                    <a:pt x="360" y="18"/>
                  </a:lnTo>
                  <a:lnTo>
                    <a:pt x="345" y="14"/>
                  </a:lnTo>
                  <a:lnTo>
                    <a:pt x="313" y="9"/>
                  </a:lnTo>
                  <a:lnTo>
                    <a:pt x="277" y="3"/>
                  </a:lnTo>
                  <a:lnTo>
                    <a:pt x="243" y="1"/>
                  </a:lnTo>
                  <a:lnTo>
                    <a:pt x="210" y="0"/>
                  </a:lnTo>
                  <a:lnTo>
                    <a:pt x="172" y="1"/>
                  </a:lnTo>
                  <a:lnTo>
                    <a:pt x="133" y="4"/>
                  </a:lnTo>
                  <a:lnTo>
                    <a:pt x="113" y="7"/>
                  </a:lnTo>
                  <a:lnTo>
                    <a:pt x="94" y="11"/>
                  </a:lnTo>
                  <a:lnTo>
                    <a:pt x="76" y="14"/>
                  </a:lnTo>
                  <a:lnTo>
                    <a:pt x="59" y="18"/>
                  </a:lnTo>
                  <a:lnTo>
                    <a:pt x="59" y="18"/>
                  </a:lnTo>
                  <a:lnTo>
                    <a:pt x="55" y="19"/>
                  </a:lnTo>
                  <a:lnTo>
                    <a:pt x="52" y="20"/>
                  </a:lnTo>
                  <a:lnTo>
                    <a:pt x="48" y="21"/>
                  </a:lnTo>
                  <a:lnTo>
                    <a:pt x="44" y="22"/>
                  </a:lnTo>
                  <a:lnTo>
                    <a:pt x="43" y="24"/>
                  </a:lnTo>
                  <a:lnTo>
                    <a:pt x="40" y="24"/>
                  </a:lnTo>
                  <a:lnTo>
                    <a:pt x="35" y="26"/>
                  </a:lnTo>
                  <a:lnTo>
                    <a:pt x="31" y="28"/>
                  </a:lnTo>
                  <a:lnTo>
                    <a:pt x="30" y="28"/>
                  </a:lnTo>
                  <a:lnTo>
                    <a:pt x="30" y="28"/>
                  </a:lnTo>
                  <a:lnTo>
                    <a:pt x="19" y="33"/>
                  </a:lnTo>
                  <a:lnTo>
                    <a:pt x="12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7" y="43"/>
                  </a:lnTo>
                  <a:lnTo>
                    <a:pt x="5" y="46"/>
                  </a:lnTo>
                  <a:lnTo>
                    <a:pt x="4" y="47"/>
                  </a:lnTo>
                  <a:lnTo>
                    <a:pt x="4" y="48"/>
                  </a:lnTo>
                  <a:lnTo>
                    <a:pt x="2" y="50"/>
                  </a:lnTo>
                  <a:lnTo>
                    <a:pt x="1" y="52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8" y="63"/>
                  </a:lnTo>
                  <a:lnTo>
                    <a:pt x="22" y="68"/>
                  </a:lnTo>
                  <a:lnTo>
                    <a:pt x="43" y="74"/>
                  </a:lnTo>
                  <a:lnTo>
                    <a:pt x="67" y="78"/>
                  </a:lnTo>
                  <a:lnTo>
                    <a:pt x="96" y="84"/>
                  </a:lnTo>
                  <a:lnTo>
                    <a:pt x="131" y="87"/>
                  </a:lnTo>
                  <a:lnTo>
                    <a:pt x="168" y="90"/>
                  </a:lnTo>
                  <a:lnTo>
                    <a:pt x="210" y="90"/>
                  </a:lnTo>
                  <a:lnTo>
                    <a:pt x="251" y="90"/>
                  </a:lnTo>
                  <a:lnTo>
                    <a:pt x="289" y="87"/>
                  </a:lnTo>
                  <a:lnTo>
                    <a:pt x="323" y="84"/>
                  </a:lnTo>
                  <a:lnTo>
                    <a:pt x="353" y="78"/>
                  </a:lnTo>
                  <a:lnTo>
                    <a:pt x="377" y="74"/>
                  </a:lnTo>
                  <a:lnTo>
                    <a:pt x="398" y="68"/>
                  </a:lnTo>
                  <a:lnTo>
                    <a:pt x="412" y="62"/>
                  </a:lnTo>
                  <a:lnTo>
                    <a:pt x="42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01">
              <a:extLst>
                <a:ext uri="{FF2B5EF4-FFF2-40B4-BE49-F238E27FC236}">
                  <a16:creationId xmlns:a16="http://schemas.microsoft.com/office/drawing/2014/main" id="{BA476CDF-6000-4A82-B7FD-29D2D0BEC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03363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7 h 75"/>
                <a:gd name="T10" fmla="*/ 67 w 421"/>
                <a:gd name="T11" fmla="*/ 62 h 75"/>
                <a:gd name="T12" fmla="*/ 97 w 421"/>
                <a:gd name="T13" fmla="*/ 68 h 75"/>
                <a:gd name="T14" fmla="*/ 130 w 421"/>
                <a:gd name="T15" fmla="*/ 71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1 h 75"/>
                <a:gd name="T24" fmla="*/ 325 w 421"/>
                <a:gd name="T25" fmla="*/ 68 h 75"/>
                <a:gd name="T26" fmla="*/ 355 w 421"/>
                <a:gd name="T27" fmla="*/ 62 h 75"/>
                <a:gd name="T28" fmla="*/ 379 w 421"/>
                <a:gd name="T29" fmla="*/ 57 h 75"/>
                <a:gd name="T30" fmla="*/ 399 w 421"/>
                <a:gd name="T31" fmla="*/ 52 h 75"/>
                <a:gd name="T32" fmla="*/ 414 w 421"/>
                <a:gd name="T33" fmla="*/ 46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8 h 75"/>
                <a:gd name="T42" fmla="*/ 386 w 421"/>
                <a:gd name="T43" fmla="*/ 12 h 75"/>
                <a:gd name="T44" fmla="*/ 373 w 421"/>
                <a:gd name="T45" fmla="*/ 14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8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8 h 75"/>
                <a:gd name="T74" fmla="*/ 10 w 421"/>
                <a:gd name="T75" fmla="*/ 4 h 75"/>
                <a:gd name="T76" fmla="*/ 0 w 421"/>
                <a:gd name="T77" fmla="*/ 0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7"/>
                  </a:lnTo>
                  <a:lnTo>
                    <a:pt x="67" y="62"/>
                  </a:lnTo>
                  <a:lnTo>
                    <a:pt x="97" y="68"/>
                  </a:lnTo>
                  <a:lnTo>
                    <a:pt x="130" y="71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1"/>
                  </a:lnTo>
                  <a:lnTo>
                    <a:pt x="325" y="68"/>
                  </a:lnTo>
                  <a:lnTo>
                    <a:pt x="355" y="62"/>
                  </a:lnTo>
                  <a:lnTo>
                    <a:pt x="379" y="57"/>
                  </a:lnTo>
                  <a:lnTo>
                    <a:pt x="399" y="52"/>
                  </a:lnTo>
                  <a:lnTo>
                    <a:pt x="414" y="46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8"/>
                  </a:lnTo>
                  <a:lnTo>
                    <a:pt x="386" y="12"/>
                  </a:lnTo>
                  <a:lnTo>
                    <a:pt x="373" y="14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8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8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02">
              <a:extLst>
                <a:ext uri="{FF2B5EF4-FFF2-40B4-BE49-F238E27FC236}">
                  <a16:creationId xmlns:a16="http://schemas.microsoft.com/office/drawing/2014/main" id="{0147C5BD-61CA-4628-8367-314048E3C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74800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8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8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1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8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8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03">
              <a:extLst>
                <a:ext uri="{FF2B5EF4-FFF2-40B4-BE49-F238E27FC236}">
                  <a16:creationId xmlns:a16="http://schemas.microsoft.com/office/drawing/2014/main" id="{0FF8383D-0D7A-4AAD-A408-18E59F1FD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50988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7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7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04">
              <a:extLst>
                <a:ext uri="{FF2B5EF4-FFF2-40B4-BE49-F238E27FC236}">
                  <a16:creationId xmlns:a16="http://schemas.microsoft.com/office/drawing/2014/main" id="{6612DBB1-3A54-440E-A58E-87E6E92FC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27175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8 h 75"/>
                <a:gd name="T10" fmla="*/ 67 w 421"/>
                <a:gd name="T11" fmla="*/ 63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3 h 75"/>
                <a:gd name="T28" fmla="*/ 379 w 421"/>
                <a:gd name="T29" fmla="*/ 58 h 75"/>
                <a:gd name="T30" fmla="*/ 399 w 421"/>
                <a:gd name="T31" fmla="*/ 52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4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8"/>
                  </a:lnTo>
                  <a:lnTo>
                    <a:pt x="67" y="63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3"/>
                  </a:lnTo>
                  <a:lnTo>
                    <a:pt x="379" y="58"/>
                  </a:lnTo>
                  <a:lnTo>
                    <a:pt x="399" y="52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CC0062C-013B-4EF3-ACF5-D0CE17455920}"/>
              </a:ext>
            </a:extLst>
          </p:cNvPr>
          <p:cNvGrpSpPr/>
          <p:nvPr/>
        </p:nvGrpSpPr>
        <p:grpSpPr>
          <a:xfrm>
            <a:off x="7428195" y="4465961"/>
            <a:ext cx="344746" cy="310460"/>
            <a:chOff x="879475" y="817563"/>
            <a:chExt cx="287338" cy="258762"/>
          </a:xfrm>
          <a:solidFill>
            <a:schemeClr val="bg1"/>
          </a:solidFill>
        </p:grpSpPr>
        <p:sp>
          <p:nvSpPr>
            <p:cNvPr id="63" name="Freeform 1593">
              <a:extLst>
                <a:ext uri="{FF2B5EF4-FFF2-40B4-BE49-F238E27FC236}">
                  <a16:creationId xmlns:a16="http://schemas.microsoft.com/office/drawing/2014/main" id="{76FF1EED-307F-4692-9B4F-413000507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475" y="817563"/>
              <a:ext cx="287338" cy="171450"/>
            </a:xfrm>
            <a:custGeom>
              <a:avLst/>
              <a:gdLst>
                <a:gd name="T0" fmla="*/ 829 w 904"/>
                <a:gd name="T1" fmla="*/ 0 h 544"/>
                <a:gd name="T2" fmla="*/ 75 w 904"/>
                <a:gd name="T3" fmla="*/ 0 h 544"/>
                <a:gd name="T4" fmla="*/ 67 w 904"/>
                <a:gd name="T5" fmla="*/ 2 h 544"/>
                <a:gd name="T6" fmla="*/ 59 w 904"/>
                <a:gd name="T7" fmla="*/ 3 h 544"/>
                <a:gd name="T8" fmla="*/ 53 w 904"/>
                <a:gd name="T9" fmla="*/ 4 h 544"/>
                <a:gd name="T10" fmla="*/ 46 w 904"/>
                <a:gd name="T11" fmla="*/ 7 h 544"/>
                <a:gd name="T12" fmla="*/ 40 w 904"/>
                <a:gd name="T13" fmla="*/ 10 h 544"/>
                <a:gd name="T14" fmla="*/ 33 w 904"/>
                <a:gd name="T15" fmla="*/ 14 h 544"/>
                <a:gd name="T16" fmla="*/ 27 w 904"/>
                <a:gd name="T17" fmla="*/ 18 h 544"/>
                <a:gd name="T18" fmla="*/ 22 w 904"/>
                <a:gd name="T19" fmla="*/ 23 h 544"/>
                <a:gd name="T20" fmla="*/ 16 w 904"/>
                <a:gd name="T21" fmla="*/ 28 h 544"/>
                <a:gd name="T22" fmla="*/ 12 w 904"/>
                <a:gd name="T23" fmla="*/ 34 h 544"/>
                <a:gd name="T24" fmla="*/ 9 w 904"/>
                <a:gd name="T25" fmla="*/ 40 h 544"/>
                <a:gd name="T26" fmla="*/ 5 w 904"/>
                <a:gd name="T27" fmla="*/ 47 h 544"/>
                <a:gd name="T28" fmla="*/ 3 w 904"/>
                <a:gd name="T29" fmla="*/ 54 h 544"/>
                <a:gd name="T30" fmla="*/ 1 w 904"/>
                <a:gd name="T31" fmla="*/ 61 h 544"/>
                <a:gd name="T32" fmla="*/ 0 w 904"/>
                <a:gd name="T33" fmla="*/ 69 h 544"/>
                <a:gd name="T34" fmla="*/ 0 w 904"/>
                <a:gd name="T35" fmla="*/ 77 h 544"/>
                <a:gd name="T36" fmla="*/ 0 w 904"/>
                <a:gd name="T37" fmla="*/ 544 h 544"/>
                <a:gd name="T38" fmla="*/ 904 w 904"/>
                <a:gd name="T39" fmla="*/ 544 h 544"/>
                <a:gd name="T40" fmla="*/ 904 w 904"/>
                <a:gd name="T41" fmla="*/ 77 h 544"/>
                <a:gd name="T42" fmla="*/ 904 w 904"/>
                <a:gd name="T43" fmla="*/ 69 h 544"/>
                <a:gd name="T44" fmla="*/ 903 w 904"/>
                <a:gd name="T45" fmla="*/ 61 h 544"/>
                <a:gd name="T46" fmla="*/ 901 w 904"/>
                <a:gd name="T47" fmla="*/ 54 h 544"/>
                <a:gd name="T48" fmla="*/ 899 w 904"/>
                <a:gd name="T49" fmla="*/ 47 h 544"/>
                <a:gd name="T50" fmla="*/ 896 w 904"/>
                <a:gd name="T51" fmla="*/ 40 h 544"/>
                <a:gd name="T52" fmla="*/ 892 w 904"/>
                <a:gd name="T53" fmla="*/ 34 h 544"/>
                <a:gd name="T54" fmla="*/ 888 w 904"/>
                <a:gd name="T55" fmla="*/ 28 h 544"/>
                <a:gd name="T56" fmla="*/ 882 w 904"/>
                <a:gd name="T57" fmla="*/ 23 h 544"/>
                <a:gd name="T58" fmla="*/ 877 w 904"/>
                <a:gd name="T59" fmla="*/ 18 h 544"/>
                <a:gd name="T60" fmla="*/ 871 w 904"/>
                <a:gd name="T61" fmla="*/ 14 h 544"/>
                <a:gd name="T62" fmla="*/ 866 w 904"/>
                <a:gd name="T63" fmla="*/ 10 h 544"/>
                <a:gd name="T64" fmla="*/ 859 w 904"/>
                <a:gd name="T65" fmla="*/ 7 h 544"/>
                <a:gd name="T66" fmla="*/ 851 w 904"/>
                <a:gd name="T67" fmla="*/ 4 h 544"/>
                <a:gd name="T68" fmla="*/ 845 w 904"/>
                <a:gd name="T69" fmla="*/ 3 h 544"/>
                <a:gd name="T70" fmla="*/ 837 w 904"/>
                <a:gd name="T71" fmla="*/ 2 h 544"/>
                <a:gd name="T72" fmla="*/ 829 w 904"/>
                <a:gd name="T73" fmla="*/ 0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4" h="544">
                  <a:moveTo>
                    <a:pt x="829" y="0"/>
                  </a:moveTo>
                  <a:lnTo>
                    <a:pt x="75" y="0"/>
                  </a:lnTo>
                  <a:lnTo>
                    <a:pt x="67" y="2"/>
                  </a:lnTo>
                  <a:lnTo>
                    <a:pt x="59" y="3"/>
                  </a:lnTo>
                  <a:lnTo>
                    <a:pt x="53" y="4"/>
                  </a:lnTo>
                  <a:lnTo>
                    <a:pt x="46" y="7"/>
                  </a:lnTo>
                  <a:lnTo>
                    <a:pt x="40" y="10"/>
                  </a:lnTo>
                  <a:lnTo>
                    <a:pt x="33" y="14"/>
                  </a:lnTo>
                  <a:lnTo>
                    <a:pt x="27" y="18"/>
                  </a:lnTo>
                  <a:lnTo>
                    <a:pt x="22" y="23"/>
                  </a:lnTo>
                  <a:lnTo>
                    <a:pt x="16" y="28"/>
                  </a:lnTo>
                  <a:lnTo>
                    <a:pt x="12" y="34"/>
                  </a:lnTo>
                  <a:lnTo>
                    <a:pt x="9" y="40"/>
                  </a:lnTo>
                  <a:lnTo>
                    <a:pt x="5" y="47"/>
                  </a:lnTo>
                  <a:lnTo>
                    <a:pt x="3" y="54"/>
                  </a:lnTo>
                  <a:lnTo>
                    <a:pt x="1" y="61"/>
                  </a:lnTo>
                  <a:lnTo>
                    <a:pt x="0" y="69"/>
                  </a:lnTo>
                  <a:lnTo>
                    <a:pt x="0" y="77"/>
                  </a:lnTo>
                  <a:lnTo>
                    <a:pt x="0" y="544"/>
                  </a:lnTo>
                  <a:lnTo>
                    <a:pt x="904" y="544"/>
                  </a:lnTo>
                  <a:lnTo>
                    <a:pt x="904" y="77"/>
                  </a:lnTo>
                  <a:lnTo>
                    <a:pt x="904" y="69"/>
                  </a:lnTo>
                  <a:lnTo>
                    <a:pt x="903" y="61"/>
                  </a:lnTo>
                  <a:lnTo>
                    <a:pt x="901" y="54"/>
                  </a:lnTo>
                  <a:lnTo>
                    <a:pt x="899" y="47"/>
                  </a:lnTo>
                  <a:lnTo>
                    <a:pt x="896" y="40"/>
                  </a:lnTo>
                  <a:lnTo>
                    <a:pt x="892" y="34"/>
                  </a:lnTo>
                  <a:lnTo>
                    <a:pt x="888" y="28"/>
                  </a:lnTo>
                  <a:lnTo>
                    <a:pt x="882" y="23"/>
                  </a:lnTo>
                  <a:lnTo>
                    <a:pt x="877" y="18"/>
                  </a:lnTo>
                  <a:lnTo>
                    <a:pt x="871" y="14"/>
                  </a:lnTo>
                  <a:lnTo>
                    <a:pt x="866" y="10"/>
                  </a:lnTo>
                  <a:lnTo>
                    <a:pt x="859" y="7"/>
                  </a:lnTo>
                  <a:lnTo>
                    <a:pt x="851" y="4"/>
                  </a:lnTo>
                  <a:lnTo>
                    <a:pt x="845" y="3"/>
                  </a:lnTo>
                  <a:lnTo>
                    <a:pt x="837" y="2"/>
                  </a:lnTo>
                  <a:lnTo>
                    <a:pt x="8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594">
              <a:extLst>
                <a:ext uri="{FF2B5EF4-FFF2-40B4-BE49-F238E27FC236}">
                  <a16:creationId xmlns:a16="http://schemas.microsoft.com/office/drawing/2014/main" id="{697F9CD6-B23E-45B5-8969-57F9790EC7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9475" y="1000125"/>
              <a:ext cx="287338" cy="76200"/>
            </a:xfrm>
            <a:custGeom>
              <a:avLst/>
              <a:gdLst>
                <a:gd name="T0" fmla="*/ 459 w 904"/>
                <a:gd name="T1" fmla="*/ 29 h 241"/>
                <a:gd name="T2" fmla="*/ 469 w 904"/>
                <a:gd name="T3" fmla="*/ 35 h 241"/>
                <a:gd name="T4" fmla="*/ 478 w 904"/>
                <a:gd name="T5" fmla="*/ 43 h 241"/>
                <a:gd name="T6" fmla="*/ 482 w 904"/>
                <a:gd name="T7" fmla="*/ 54 h 241"/>
                <a:gd name="T8" fmla="*/ 482 w 904"/>
                <a:gd name="T9" fmla="*/ 66 h 241"/>
                <a:gd name="T10" fmla="*/ 478 w 904"/>
                <a:gd name="T11" fmla="*/ 77 h 241"/>
                <a:gd name="T12" fmla="*/ 469 w 904"/>
                <a:gd name="T13" fmla="*/ 85 h 241"/>
                <a:gd name="T14" fmla="*/ 459 w 904"/>
                <a:gd name="T15" fmla="*/ 89 h 241"/>
                <a:gd name="T16" fmla="*/ 447 w 904"/>
                <a:gd name="T17" fmla="*/ 89 h 241"/>
                <a:gd name="T18" fmla="*/ 436 w 904"/>
                <a:gd name="T19" fmla="*/ 85 h 241"/>
                <a:gd name="T20" fmla="*/ 427 w 904"/>
                <a:gd name="T21" fmla="*/ 77 h 241"/>
                <a:gd name="T22" fmla="*/ 422 w 904"/>
                <a:gd name="T23" fmla="*/ 66 h 241"/>
                <a:gd name="T24" fmla="*/ 422 w 904"/>
                <a:gd name="T25" fmla="*/ 54 h 241"/>
                <a:gd name="T26" fmla="*/ 427 w 904"/>
                <a:gd name="T27" fmla="*/ 43 h 241"/>
                <a:gd name="T28" fmla="*/ 436 w 904"/>
                <a:gd name="T29" fmla="*/ 35 h 241"/>
                <a:gd name="T30" fmla="*/ 447 w 904"/>
                <a:gd name="T31" fmla="*/ 31 h 241"/>
                <a:gd name="T32" fmla="*/ 452 w 904"/>
                <a:gd name="T33" fmla="*/ 29 h 241"/>
                <a:gd name="T34" fmla="*/ 0 w 904"/>
                <a:gd name="T35" fmla="*/ 83 h 241"/>
                <a:gd name="T36" fmla="*/ 3 w 904"/>
                <a:gd name="T37" fmla="*/ 97 h 241"/>
                <a:gd name="T38" fmla="*/ 9 w 904"/>
                <a:gd name="T39" fmla="*/ 110 h 241"/>
                <a:gd name="T40" fmla="*/ 16 w 904"/>
                <a:gd name="T41" fmla="*/ 122 h 241"/>
                <a:gd name="T42" fmla="*/ 27 w 904"/>
                <a:gd name="T43" fmla="*/ 132 h 241"/>
                <a:gd name="T44" fmla="*/ 40 w 904"/>
                <a:gd name="T45" fmla="*/ 141 h 241"/>
                <a:gd name="T46" fmla="*/ 53 w 904"/>
                <a:gd name="T47" fmla="*/ 147 h 241"/>
                <a:gd name="T48" fmla="*/ 67 w 904"/>
                <a:gd name="T49" fmla="*/ 150 h 241"/>
                <a:gd name="T50" fmla="*/ 437 w 904"/>
                <a:gd name="T51" fmla="*/ 150 h 241"/>
                <a:gd name="T52" fmla="*/ 195 w 904"/>
                <a:gd name="T53" fmla="*/ 211 h 241"/>
                <a:gd name="T54" fmla="*/ 190 w 904"/>
                <a:gd name="T55" fmla="*/ 212 h 241"/>
                <a:gd name="T56" fmla="*/ 186 w 904"/>
                <a:gd name="T57" fmla="*/ 215 h 241"/>
                <a:gd name="T58" fmla="*/ 182 w 904"/>
                <a:gd name="T59" fmla="*/ 220 h 241"/>
                <a:gd name="T60" fmla="*/ 181 w 904"/>
                <a:gd name="T61" fmla="*/ 225 h 241"/>
                <a:gd name="T62" fmla="*/ 182 w 904"/>
                <a:gd name="T63" fmla="*/ 232 h 241"/>
                <a:gd name="T64" fmla="*/ 186 w 904"/>
                <a:gd name="T65" fmla="*/ 236 h 241"/>
                <a:gd name="T66" fmla="*/ 190 w 904"/>
                <a:gd name="T67" fmla="*/ 240 h 241"/>
                <a:gd name="T68" fmla="*/ 195 w 904"/>
                <a:gd name="T69" fmla="*/ 241 h 241"/>
                <a:gd name="T70" fmla="*/ 742 w 904"/>
                <a:gd name="T71" fmla="*/ 241 h 241"/>
                <a:gd name="T72" fmla="*/ 747 w 904"/>
                <a:gd name="T73" fmla="*/ 239 h 241"/>
                <a:gd name="T74" fmla="*/ 752 w 904"/>
                <a:gd name="T75" fmla="*/ 234 h 241"/>
                <a:gd name="T76" fmla="*/ 754 w 904"/>
                <a:gd name="T77" fmla="*/ 229 h 241"/>
                <a:gd name="T78" fmla="*/ 754 w 904"/>
                <a:gd name="T79" fmla="*/ 223 h 241"/>
                <a:gd name="T80" fmla="*/ 752 w 904"/>
                <a:gd name="T81" fmla="*/ 218 h 241"/>
                <a:gd name="T82" fmla="*/ 747 w 904"/>
                <a:gd name="T83" fmla="*/ 213 h 241"/>
                <a:gd name="T84" fmla="*/ 742 w 904"/>
                <a:gd name="T85" fmla="*/ 211 h 241"/>
                <a:gd name="T86" fmla="*/ 468 w 904"/>
                <a:gd name="T87" fmla="*/ 211 h 241"/>
                <a:gd name="T88" fmla="*/ 829 w 904"/>
                <a:gd name="T89" fmla="*/ 150 h 241"/>
                <a:gd name="T90" fmla="*/ 845 w 904"/>
                <a:gd name="T91" fmla="*/ 149 h 241"/>
                <a:gd name="T92" fmla="*/ 859 w 904"/>
                <a:gd name="T93" fmla="*/ 145 h 241"/>
                <a:gd name="T94" fmla="*/ 871 w 904"/>
                <a:gd name="T95" fmla="*/ 137 h 241"/>
                <a:gd name="T96" fmla="*/ 882 w 904"/>
                <a:gd name="T97" fmla="*/ 128 h 241"/>
                <a:gd name="T98" fmla="*/ 892 w 904"/>
                <a:gd name="T99" fmla="*/ 117 h 241"/>
                <a:gd name="T100" fmla="*/ 899 w 904"/>
                <a:gd name="T101" fmla="*/ 104 h 241"/>
                <a:gd name="T102" fmla="*/ 903 w 904"/>
                <a:gd name="T103" fmla="*/ 90 h 241"/>
                <a:gd name="T104" fmla="*/ 904 w 904"/>
                <a:gd name="T105" fmla="*/ 75 h 241"/>
                <a:gd name="T106" fmla="*/ 0 w 904"/>
                <a:gd name="T10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4" h="241">
                  <a:moveTo>
                    <a:pt x="452" y="29"/>
                  </a:moveTo>
                  <a:lnTo>
                    <a:pt x="459" y="29"/>
                  </a:lnTo>
                  <a:lnTo>
                    <a:pt x="464" y="32"/>
                  </a:lnTo>
                  <a:lnTo>
                    <a:pt x="469" y="35"/>
                  </a:lnTo>
                  <a:lnTo>
                    <a:pt x="473" y="38"/>
                  </a:lnTo>
                  <a:lnTo>
                    <a:pt x="478" y="43"/>
                  </a:lnTo>
                  <a:lnTo>
                    <a:pt x="480" y="48"/>
                  </a:lnTo>
                  <a:lnTo>
                    <a:pt x="482" y="54"/>
                  </a:lnTo>
                  <a:lnTo>
                    <a:pt x="482" y="59"/>
                  </a:lnTo>
                  <a:lnTo>
                    <a:pt x="482" y="66"/>
                  </a:lnTo>
                  <a:lnTo>
                    <a:pt x="480" y="71"/>
                  </a:lnTo>
                  <a:lnTo>
                    <a:pt x="478" y="77"/>
                  </a:lnTo>
                  <a:lnTo>
                    <a:pt x="473" y="81"/>
                  </a:lnTo>
                  <a:lnTo>
                    <a:pt x="469" y="85"/>
                  </a:lnTo>
                  <a:lnTo>
                    <a:pt x="464" y="87"/>
                  </a:lnTo>
                  <a:lnTo>
                    <a:pt x="459" y="89"/>
                  </a:lnTo>
                  <a:lnTo>
                    <a:pt x="452" y="90"/>
                  </a:lnTo>
                  <a:lnTo>
                    <a:pt x="447" y="89"/>
                  </a:lnTo>
                  <a:lnTo>
                    <a:pt x="440" y="87"/>
                  </a:lnTo>
                  <a:lnTo>
                    <a:pt x="436" y="85"/>
                  </a:lnTo>
                  <a:lnTo>
                    <a:pt x="431" y="81"/>
                  </a:lnTo>
                  <a:lnTo>
                    <a:pt x="427" y="77"/>
                  </a:lnTo>
                  <a:lnTo>
                    <a:pt x="424" y="71"/>
                  </a:lnTo>
                  <a:lnTo>
                    <a:pt x="422" y="66"/>
                  </a:lnTo>
                  <a:lnTo>
                    <a:pt x="422" y="59"/>
                  </a:lnTo>
                  <a:lnTo>
                    <a:pt x="422" y="54"/>
                  </a:lnTo>
                  <a:lnTo>
                    <a:pt x="424" y="48"/>
                  </a:lnTo>
                  <a:lnTo>
                    <a:pt x="427" y="43"/>
                  </a:lnTo>
                  <a:lnTo>
                    <a:pt x="431" y="38"/>
                  </a:lnTo>
                  <a:lnTo>
                    <a:pt x="436" y="35"/>
                  </a:lnTo>
                  <a:lnTo>
                    <a:pt x="440" y="32"/>
                  </a:lnTo>
                  <a:lnTo>
                    <a:pt x="447" y="31"/>
                  </a:lnTo>
                  <a:lnTo>
                    <a:pt x="452" y="29"/>
                  </a:lnTo>
                  <a:lnTo>
                    <a:pt x="452" y="29"/>
                  </a:lnTo>
                  <a:close/>
                  <a:moveTo>
                    <a:pt x="0" y="75"/>
                  </a:moveTo>
                  <a:lnTo>
                    <a:pt x="0" y="83"/>
                  </a:lnTo>
                  <a:lnTo>
                    <a:pt x="1" y="90"/>
                  </a:lnTo>
                  <a:lnTo>
                    <a:pt x="3" y="97"/>
                  </a:lnTo>
                  <a:lnTo>
                    <a:pt x="5" y="104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6" y="122"/>
                  </a:lnTo>
                  <a:lnTo>
                    <a:pt x="22" y="128"/>
                  </a:lnTo>
                  <a:lnTo>
                    <a:pt x="27" y="132"/>
                  </a:lnTo>
                  <a:lnTo>
                    <a:pt x="33" y="137"/>
                  </a:lnTo>
                  <a:lnTo>
                    <a:pt x="40" y="141"/>
                  </a:lnTo>
                  <a:lnTo>
                    <a:pt x="46" y="145"/>
                  </a:lnTo>
                  <a:lnTo>
                    <a:pt x="53" y="147"/>
                  </a:lnTo>
                  <a:lnTo>
                    <a:pt x="59" y="149"/>
                  </a:lnTo>
                  <a:lnTo>
                    <a:pt x="67" y="150"/>
                  </a:lnTo>
                  <a:lnTo>
                    <a:pt x="75" y="150"/>
                  </a:lnTo>
                  <a:lnTo>
                    <a:pt x="437" y="150"/>
                  </a:lnTo>
                  <a:lnTo>
                    <a:pt x="437" y="211"/>
                  </a:lnTo>
                  <a:lnTo>
                    <a:pt x="195" y="211"/>
                  </a:lnTo>
                  <a:lnTo>
                    <a:pt x="192" y="211"/>
                  </a:lnTo>
                  <a:lnTo>
                    <a:pt x="190" y="212"/>
                  </a:lnTo>
                  <a:lnTo>
                    <a:pt x="188" y="213"/>
                  </a:lnTo>
                  <a:lnTo>
                    <a:pt x="186" y="215"/>
                  </a:lnTo>
                  <a:lnTo>
                    <a:pt x="183" y="218"/>
                  </a:lnTo>
                  <a:lnTo>
                    <a:pt x="182" y="220"/>
                  </a:lnTo>
                  <a:lnTo>
                    <a:pt x="181" y="223"/>
                  </a:lnTo>
                  <a:lnTo>
                    <a:pt x="181" y="225"/>
                  </a:lnTo>
                  <a:lnTo>
                    <a:pt x="181" y="229"/>
                  </a:lnTo>
                  <a:lnTo>
                    <a:pt x="182" y="232"/>
                  </a:lnTo>
                  <a:lnTo>
                    <a:pt x="183" y="234"/>
                  </a:lnTo>
                  <a:lnTo>
                    <a:pt x="186" y="236"/>
                  </a:lnTo>
                  <a:lnTo>
                    <a:pt x="188" y="239"/>
                  </a:lnTo>
                  <a:lnTo>
                    <a:pt x="190" y="240"/>
                  </a:lnTo>
                  <a:lnTo>
                    <a:pt x="192" y="241"/>
                  </a:lnTo>
                  <a:lnTo>
                    <a:pt x="195" y="241"/>
                  </a:lnTo>
                  <a:lnTo>
                    <a:pt x="739" y="241"/>
                  </a:lnTo>
                  <a:lnTo>
                    <a:pt x="742" y="241"/>
                  </a:lnTo>
                  <a:lnTo>
                    <a:pt x="745" y="240"/>
                  </a:lnTo>
                  <a:lnTo>
                    <a:pt x="747" y="239"/>
                  </a:lnTo>
                  <a:lnTo>
                    <a:pt x="750" y="236"/>
                  </a:lnTo>
                  <a:lnTo>
                    <a:pt x="752" y="234"/>
                  </a:lnTo>
                  <a:lnTo>
                    <a:pt x="753" y="232"/>
                  </a:lnTo>
                  <a:lnTo>
                    <a:pt x="754" y="229"/>
                  </a:lnTo>
                  <a:lnTo>
                    <a:pt x="754" y="225"/>
                  </a:lnTo>
                  <a:lnTo>
                    <a:pt x="754" y="223"/>
                  </a:lnTo>
                  <a:lnTo>
                    <a:pt x="753" y="220"/>
                  </a:lnTo>
                  <a:lnTo>
                    <a:pt x="752" y="218"/>
                  </a:lnTo>
                  <a:lnTo>
                    <a:pt x="750" y="215"/>
                  </a:lnTo>
                  <a:lnTo>
                    <a:pt x="747" y="213"/>
                  </a:lnTo>
                  <a:lnTo>
                    <a:pt x="745" y="212"/>
                  </a:lnTo>
                  <a:lnTo>
                    <a:pt x="742" y="211"/>
                  </a:lnTo>
                  <a:lnTo>
                    <a:pt x="739" y="211"/>
                  </a:lnTo>
                  <a:lnTo>
                    <a:pt x="468" y="211"/>
                  </a:lnTo>
                  <a:lnTo>
                    <a:pt x="468" y="150"/>
                  </a:lnTo>
                  <a:lnTo>
                    <a:pt x="829" y="150"/>
                  </a:lnTo>
                  <a:lnTo>
                    <a:pt x="837" y="150"/>
                  </a:lnTo>
                  <a:lnTo>
                    <a:pt x="845" y="149"/>
                  </a:lnTo>
                  <a:lnTo>
                    <a:pt x="851" y="147"/>
                  </a:lnTo>
                  <a:lnTo>
                    <a:pt x="859" y="145"/>
                  </a:lnTo>
                  <a:lnTo>
                    <a:pt x="866" y="141"/>
                  </a:lnTo>
                  <a:lnTo>
                    <a:pt x="871" y="137"/>
                  </a:lnTo>
                  <a:lnTo>
                    <a:pt x="877" y="132"/>
                  </a:lnTo>
                  <a:lnTo>
                    <a:pt x="882" y="128"/>
                  </a:lnTo>
                  <a:lnTo>
                    <a:pt x="888" y="122"/>
                  </a:lnTo>
                  <a:lnTo>
                    <a:pt x="892" y="117"/>
                  </a:lnTo>
                  <a:lnTo>
                    <a:pt x="896" y="110"/>
                  </a:lnTo>
                  <a:lnTo>
                    <a:pt x="899" y="104"/>
                  </a:lnTo>
                  <a:lnTo>
                    <a:pt x="901" y="97"/>
                  </a:lnTo>
                  <a:lnTo>
                    <a:pt x="903" y="90"/>
                  </a:lnTo>
                  <a:lnTo>
                    <a:pt x="904" y="83"/>
                  </a:lnTo>
                  <a:lnTo>
                    <a:pt x="904" y="75"/>
                  </a:lnTo>
                  <a:lnTo>
                    <a:pt x="904" y="0"/>
                  </a:lnTo>
                  <a:lnTo>
                    <a:pt x="0" y="0"/>
                  </a:lnTo>
                  <a:lnTo>
                    <a:pt x="0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5" name="Graphic 64" descr="Database">
            <a:extLst>
              <a:ext uri="{FF2B5EF4-FFF2-40B4-BE49-F238E27FC236}">
                <a16:creationId xmlns:a16="http://schemas.microsoft.com/office/drawing/2014/main" id="{B8F460C3-8860-4B90-B8AE-726D593C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0650" y="1488234"/>
            <a:ext cx="536600" cy="536600"/>
          </a:xfrm>
          <a:prstGeom prst="rect">
            <a:avLst/>
          </a:prstGeom>
        </p:spPr>
      </p:pic>
      <p:pic>
        <p:nvPicPr>
          <p:cNvPr id="15" name="Graphic 14" descr="Panda">
            <a:extLst>
              <a:ext uri="{FF2B5EF4-FFF2-40B4-BE49-F238E27FC236}">
                <a16:creationId xmlns:a16="http://schemas.microsoft.com/office/drawing/2014/main" id="{DA1EB450-6C56-413F-A7F7-E744D80390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71440" y="3195743"/>
            <a:ext cx="633567" cy="633567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9433BDDA-BFBF-451C-B9B1-BE03D06160A6}"/>
              </a:ext>
            </a:extLst>
          </p:cNvPr>
          <p:cNvSpPr txBox="1"/>
          <p:nvPr/>
        </p:nvSpPr>
        <p:spPr>
          <a:xfrm>
            <a:off x="4271440" y="3832728"/>
            <a:ext cx="149426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Exploration shows data that will not be used: England &amp; Scotland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A1CB6C6-C630-4E41-88B9-0CD5CD6CBA05}"/>
              </a:ext>
            </a:extLst>
          </p:cNvPr>
          <p:cNvSpPr txBox="1"/>
          <p:nvPr/>
        </p:nvSpPr>
        <p:spPr>
          <a:xfrm>
            <a:off x="3329911" y="2043341"/>
            <a:ext cx="149426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Database powering the app is a csv stored in GitHub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60BB730-3B42-4FD6-99DB-19FE410983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8633" y="2507329"/>
            <a:ext cx="1808067" cy="2290218"/>
          </a:xfrm>
          <a:prstGeom prst="rect">
            <a:avLst/>
          </a:prstGeom>
        </p:spPr>
      </p:pic>
      <p:pic>
        <p:nvPicPr>
          <p:cNvPr id="21" name="Graphic 20" descr="World">
            <a:extLst>
              <a:ext uri="{FF2B5EF4-FFF2-40B4-BE49-F238E27FC236}">
                <a16:creationId xmlns:a16="http://schemas.microsoft.com/office/drawing/2014/main" id="{5647ED9C-0EBF-479A-B537-323356EE1C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4784" y="4989630"/>
            <a:ext cx="619476" cy="619476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C2DD05E1-5387-4CC4-8728-D941E37DFDBF}"/>
              </a:ext>
            </a:extLst>
          </p:cNvPr>
          <p:cNvSpPr txBox="1"/>
          <p:nvPr/>
        </p:nvSpPr>
        <p:spPr>
          <a:xfrm>
            <a:off x="5201874" y="5652496"/>
            <a:ext cx="1715815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Geodata was critical, as we planned a map visualization. </a:t>
            </a:r>
          </a:p>
        </p:txBody>
      </p:sp>
    </p:spTree>
    <p:extLst>
      <p:ext uri="{BB962C8B-B14F-4D97-AF65-F5344CB8AC3E}">
        <p14:creationId xmlns:p14="http://schemas.microsoft.com/office/powerpoint/2010/main" val="855992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16E9FCC-764E-4208-8E31-793673045B14}"/>
              </a:ext>
            </a:extLst>
          </p:cNvPr>
          <p:cNvSpPr txBox="1"/>
          <p:nvPr/>
        </p:nvSpPr>
        <p:spPr>
          <a:xfrm>
            <a:off x="981075" y="476389"/>
            <a:ext cx="1022985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Cleaning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4DFF3C-9DF6-4807-BB2E-BC6FC9D5B936}"/>
              </a:ext>
            </a:extLst>
          </p:cNvPr>
          <p:cNvGrpSpPr/>
          <p:nvPr/>
        </p:nvGrpSpPr>
        <p:grpSpPr>
          <a:xfrm flipH="1">
            <a:off x="5528544" y="209489"/>
            <a:ext cx="1134913" cy="229001"/>
            <a:chOff x="4629150" y="-2190750"/>
            <a:chExt cx="3508236" cy="707886"/>
          </a:xfrm>
        </p:grpSpPr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CCBF3BED-838A-4B4F-A38D-8006ABAFE724}"/>
                </a:ext>
              </a:extLst>
            </p:cNvPr>
            <p:cNvSpPr/>
            <p:nvPr/>
          </p:nvSpPr>
          <p:spPr>
            <a:xfrm>
              <a:off x="4629150" y="-2190750"/>
              <a:ext cx="707886" cy="707886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DD665D1-3FA9-4808-AC2D-F56A73E718ED}"/>
                </a:ext>
              </a:extLst>
            </p:cNvPr>
            <p:cNvSpPr/>
            <p:nvPr/>
          </p:nvSpPr>
          <p:spPr>
            <a:xfrm>
              <a:off x="5562600" y="-2190750"/>
              <a:ext cx="707886" cy="7078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E93FCB1-FCBA-4444-A4C0-52C598507A97}"/>
                </a:ext>
              </a:extLst>
            </p:cNvPr>
            <p:cNvSpPr/>
            <p:nvPr/>
          </p:nvSpPr>
          <p:spPr>
            <a:xfrm>
              <a:off x="6496050" y="-2190750"/>
              <a:ext cx="707886" cy="7078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818B12F0-31DD-4CD4-A806-5DBC30D3E154}"/>
                </a:ext>
              </a:extLst>
            </p:cNvPr>
            <p:cNvSpPr/>
            <p:nvPr/>
          </p:nvSpPr>
          <p:spPr>
            <a:xfrm>
              <a:off x="7429500" y="-2190750"/>
              <a:ext cx="707886" cy="7078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Hexagon 1">
            <a:extLst>
              <a:ext uri="{FF2B5EF4-FFF2-40B4-BE49-F238E27FC236}">
                <a16:creationId xmlns:a16="http://schemas.microsoft.com/office/drawing/2014/main" id="{1019C0C3-EA67-4DE0-BCA2-0340FF6C764B}"/>
              </a:ext>
            </a:extLst>
          </p:cNvPr>
          <p:cNvSpPr/>
          <p:nvPr/>
        </p:nvSpPr>
        <p:spPr>
          <a:xfrm rot="5400000">
            <a:off x="3022791" y="1239002"/>
            <a:ext cx="2212928" cy="190769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457200" tIns="0" rtlCol="0" anchor="ctr"/>
          <a:lstStyle/>
          <a:p>
            <a:pPr algn="ctr"/>
            <a:endParaRPr lang="en-US" sz="1400" b="1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3CD9FCDE-669B-40CC-A9A5-1DA9AA37C584}"/>
              </a:ext>
            </a:extLst>
          </p:cNvPr>
          <p:cNvSpPr/>
          <p:nvPr/>
        </p:nvSpPr>
        <p:spPr>
          <a:xfrm rot="5400000">
            <a:off x="3999203" y="3006686"/>
            <a:ext cx="2212928" cy="190769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45720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b="1" dirty="0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FFB22726-2DDD-418B-A5E4-B0FE90E25B5B}"/>
              </a:ext>
            </a:extLst>
          </p:cNvPr>
          <p:cNvSpPr/>
          <p:nvPr/>
        </p:nvSpPr>
        <p:spPr>
          <a:xfrm rot="5400000">
            <a:off x="4976812" y="4797688"/>
            <a:ext cx="2212928" cy="1907697"/>
          </a:xfrm>
          <a:prstGeom prst="hexagon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45720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79898B-4807-44C4-A092-CFB879E1B0F3}"/>
              </a:ext>
            </a:extLst>
          </p:cNvPr>
          <p:cNvSpPr txBox="1"/>
          <p:nvPr/>
        </p:nvSpPr>
        <p:spPr>
          <a:xfrm>
            <a:off x="5397784" y="1708064"/>
            <a:ext cx="303981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Will avoid issues caused by empty fields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1F52B93-2639-4655-B009-F90A14138807}"/>
              </a:ext>
            </a:extLst>
          </p:cNvPr>
          <p:cNvGrpSpPr/>
          <p:nvPr/>
        </p:nvGrpSpPr>
        <p:grpSpPr>
          <a:xfrm>
            <a:off x="6432549" y="2604792"/>
            <a:ext cx="326538" cy="328352"/>
            <a:chOff x="3746500" y="1344613"/>
            <a:chExt cx="285750" cy="287338"/>
          </a:xfrm>
          <a:solidFill>
            <a:schemeClr val="bg1"/>
          </a:solidFill>
        </p:grpSpPr>
        <p:sp>
          <p:nvSpPr>
            <p:cNvPr id="47" name="Freeform 497">
              <a:extLst>
                <a:ext uri="{FF2B5EF4-FFF2-40B4-BE49-F238E27FC236}">
                  <a16:creationId xmlns:a16="http://schemas.microsoft.com/office/drawing/2014/main" id="{483FE552-5298-4300-9935-3950079CB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500" y="1344613"/>
              <a:ext cx="285750" cy="182563"/>
            </a:xfrm>
            <a:custGeom>
              <a:avLst/>
              <a:gdLst>
                <a:gd name="T0" fmla="*/ 0 w 903"/>
                <a:gd name="T1" fmla="*/ 0 h 573"/>
                <a:gd name="T2" fmla="*/ 0 w 903"/>
                <a:gd name="T3" fmla="*/ 467 h 573"/>
                <a:gd name="T4" fmla="*/ 1 w 903"/>
                <a:gd name="T5" fmla="*/ 459 h 573"/>
                <a:gd name="T6" fmla="*/ 2 w 903"/>
                <a:gd name="T7" fmla="*/ 453 h 573"/>
                <a:gd name="T8" fmla="*/ 5 w 903"/>
                <a:gd name="T9" fmla="*/ 446 h 573"/>
                <a:gd name="T10" fmla="*/ 8 w 903"/>
                <a:gd name="T11" fmla="*/ 440 h 573"/>
                <a:gd name="T12" fmla="*/ 12 w 903"/>
                <a:gd name="T13" fmla="*/ 434 h 573"/>
                <a:gd name="T14" fmla="*/ 18 w 903"/>
                <a:gd name="T15" fmla="*/ 428 h 573"/>
                <a:gd name="T16" fmla="*/ 23 w 903"/>
                <a:gd name="T17" fmla="*/ 423 h 573"/>
                <a:gd name="T18" fmla="*/ 30 w 903"/>
                <a:gd name="T19" fmla="*/ 419 h 573"/>
                <a:gd name="T20" fmla="*/ 30 w 903"/>
                <a:gd name="T21" fmla="*/ 30 h 573"/>
                <a:gd name="T22" fmla="*/ 873 w 903"/>
                <a:gd name="T23" fmla="*/ 30 h 573"/>
                <a:gd name="T24" fmla="*/ 873 w 903"/>
                <a:gd name="T25" fmla="*/ 543 h 573"/>
                <a:gd name="T26" fmla="*/ 481 w 903"/>
                <a:gd name="T27" fmla="*/ 543 h 573"/>
                <a:gd name="T28" fmla="*/ 481 w 903"/>
                <a:gd name="T29" fmla="*/ 573 h 573"/>
                <a:gd name="T30" fmla="*/ 903 w 903"/>
                <a:gd name="T31" fmla="*/ 573 h 573"/>
                <a:gd name="T32" fmla="*/ 903 w 903"/>
                <a:gd name="T33" fmla="*/ 0 h 573"/>
                <a:gd name="T34" fmla="*/ 0 w 903"/>
                <a:gd name="T3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3" h="573">
                  <a:moveTo>
                    <a:pt x="0" y="0"/>
                  </a:moveTo>
                  <a:lnTo>
                    <a:pt x="0" y="467"/>
                  </a:lnTo>
                  <a:lnTo>
                    <a:pt x="1" y="459"/>
                  </a:lnTo>
                  <a:lnTo>
                    <a:pt x="2" y="453"/>
                  </a:lnTo>
                  <a:lnTo>
                    <a:pt x="5" y="446"/>
                  </a:lnTo>
                  <a:lnTo>
                    <a:pt x="8" y="440"/>
                  </a:lnTo>
                  <a:lnTo>
                    <a:pt x="12" y="434"/>
                  </a:lnTo>
                  <a:lnTo>
                    <a:pt x="18" y="428"/>
                  </a:lnTo>
                  <a:lnTo>
                    <a:pt x="23" y="423"/>
                  </a:lnTo>
                  <a:lnTo>
                    <a:pt x="30" y="419"/>
                  </a:lnTo>
                  <a:lnTo>
                    <a:pt x="30" y="30"/>
                  </a:lnTo>
                  <a:lnTo>
                    <a:pt x="873" y="30"/>
                  </a:lnTo>
                  <a:lnTo>
                    <a:pt x="873" y="543"/>
                  </a:lnTo>
                  <a:lnTo>
                    <a:pt x="481" y="543"/>
                  </a:lnTo>
                  <a:lnTo>
                    <a:pt x="481" y="573"/>
                  </a:lnTo>
                  <a:lnTo>
                    <a:pt x="903" y="573"/>
                  </a:lnTo>
                  <a:lnTo>
                    <a:pt x="9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98">
              <a:extLst>
                <a:ext uri="{FF2B5EF4-FFF2-40B4-BE49-F238E27FC236}">
                  <a16:creationId xmlns:a16="http://schemas.microsoft.com/office/drawing/2014/main" id="{261287B7-B37E-48FD-820B-6D7B47273B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5075" y="1373188"/>
              <a:ext cx="228600" cy="125413"/>
            </a:xfrm>
            <a:custGeom>
              <a:avLst/>
              <a:gdLst>
                <a:gd name="T0" fmla="*/ 330 w 723"/>
                <a:gd name="T1" fmla="*/ 283 h 392"/>
                <a:gd name="T2" fmla="*/ 295 w 723"/>
                <a:gd name="T3" fmla="*/ 263 h 392"/>
                <a:gd name="T4" fmla="*/ 269 w 723"/>
                <a:gd name="T5" fmla="*/ 232 h 392"/>
                <a:gd name="T6" fmla="*/ 257 w 723"/>
                <a:gd name="T7" fmla="*/ 192 h 392"/>
                <a:gd name="T8" fmla="*/ 260 w 723"/>
                <a:gd name="T9" fmla="*/ 151 h 392"/>
                <a:gd name="T10" fmla="*/ 281 w 723"/>
                <a:gd name="T11" fmla="*/ 115 h 392"/>
                <a:gd name="T12" fmla="*/ 312 w 723"/>
                <a:gd name="T13" fmla="*/ 90 h 392"/>
                <a:gd name="T14" fmla="*/ 350 w 723"/>
                <a:gd name="T15" fmla="*/ 77 h 392"/>
                <a:gd name="T16" fmla="*/ 392 w 723"/>
                <a:gd name="T17" fmla="*/ 81 h 392"/>
                <a:gd name="T18" fmla="*/ 429 w 723"/>
                <a:gd name="T19" fmla="*/ 100 h 392"/>
                <a:gd name="T20" fmla="*/ 454 w 723"/>
                <a:gd name="T21" fmla="*/ 131 h 392"/>
                <a:gd name="T22" fmla="*/ 466 w 723"/>
                <a:gd name="T23" fmla="*/ 171 h 392"/>
                <a:gd name="T24" fmla="*/ 462 w 723"/>
                <a:gd name="T25" fmla="*/ 213 h 392"/>
                <a:gd name="T26" fmla="*/ 443 w 723"/>
                <a:gd name="T27" fmla="*/ 248 h 392"/>
                <a:gd name="T28" fmla="*/ 412 w 723"/>
                <a:gd name="T29" fmla="*/ 274 h 392"/>
                <a:gd name="T30" fmla="*/ 372 w 723"/>
                <a:gd name="T31" fmla="*/ 287 h 392"/>
                <a:gd name="T32" fmla="*/ 96 w 723"/>
                <a:gd name="T33" fmla="*/ 151 h 392"/>
                <a:gd name="T34" fmla="*/ 68 w 723"/>
                <a:gd name="T35" fmla="*/ 131 h 392"/>
                <a:gd name="T36" fmla="*/ 61 w 723"/>
                <a:gd name="T37" fmla="*/ 97 h 392"/>
                <a:gd name="T38" fmla="*/ 80 w 723"/>
                <a:gd name="T39" fmla="*/ 69 h 392"/>
                <a:gd name="T40" fmla="*/ 114 w 723"/>
                <a:gd name="T41" fmla="*/ 63 h 392"/>
                <a:gd name="T42" fmla="*/ 143 w 723"/>
                <a:gd name="T43" fmla="*/ 81 h 392"/>
                <a:gd name="T44" fmla="*/ 150 w 723"/>
                <a:gd name="T45" fmla="*/ 115 h 392"/>
                <a:gd name="T46" fmla="*/ 131 w 723"/>
                <a:gd name="T47" fmla="*/ 144 h 392"/>
                <a:gd name="T48" fmla="*/ 106 w 723"/>
                <a:gd name="T49" fmla="*/ 152 h 392"/>
                <a:gd name="T50" fmla="*/ 642 w 723"/>
                <a:gd name="T51" fmla="*/ 249 h 392"/>
                <a:gd name="T52" fmla="*/ 661 w 723"/>
                <a:gd name="T53" fmla="*/ 278 h 392"/>
                <a:gd name="T54" fmla="*/ 655 w 723"/>
                <a:gd name="T55" fmla="*/ 313 h 392"/>
                <a:gd name="T56" fmla="*/ 626 w 723"/>
                <a:gd name="T57" fmla="*/ 331 h 392"/>
                <a:gd name="T58" fmla="*/ 592 w 723"/>
                <a:gd name="T59" fmla="*/ 324 h 392"/>
                <a:gd name="T60" fmla="*/ 573 w 723"/>
                <a:gd name="T61" fmla="*/ 297 h 392"/>
                <a:gd name="T62" fmla="*/ 580 w 723"/>
                <a:gd name="T63" fmla="*/ 262 h 392"/>
                <a:gd name="T64" fmla="*/ 608 w 723"/>
                <a:gd name="T65" fmla="*/ 243 h 392"/>
                <a:gd name="T66" fmla="*/ 669 w 723"/>
                <a:gd name="T67" fmla="*/ 392 h 392"/>
                <a:gd name="T68" fmla="*/ 691 w 723"/>
                <a:gd name="T69" fmla="*/ 386 h 392"/>
                <a:gd name="T70" fmla="*/ 709 w 723"/>
                <a:gd name="T71" fmla="*/ 371 h 392"/>
                <a:gd name="T72" fmla="*/ 720 w 723"/>
                <a:gd name="T73" fmla="*/ 350 h 392"/>
                <a:gd name="T74" fmla="*/ 723 w 723"/>
                <a:gd name="T75" fmla="*/ 62 h 392"/>
                <a:gd name="T76" fmla="*/ 718 w 723"/>
                <a:gd name="T77" fmla="*/ 38 h 392"/>
                <a:gd name="T78" fmla="*/ 705 w 723"/>
                <a:gd name="T79" fmla="*/ 19 h 392"/>
                <a:gd name="T80" fmla="*/ 686 w 723"/>
                <a:gd name="T81" fmla="*/ 6 h 392"/>
                <a:gd name="T82" fmla="*/ 663 w 723"/>
                <a:gd name="T83" fmla="*/ 2 h 392"/>
                <a:gd name="T84" fmla="*/ 43 w 723"/>
                <a:gd name="T85" fmla="*/ 4 h 392"/>
                <a:gd name="T86" fmla="*/ 22 w 723"/>
                <a:gd name="T87" fmla="*/ 14 h 392"/>
                <a:gd name="T88" fmla="*/ 7 w 723"/>
                <a:gd name="T89" fmla="*/ 33 h 392"/>
                <a:gd name="T90" fmla="*/ 1 w 723"/>
                <a:gd name="T91" fmla="*/ 55 h 392"/>
                <a:gd name="T92" fmla="*/ 46 w 723"/>
                <a:gd name="T93" fmla="*/ 294 h 392"/>
                <a:gd name="T94" fmla="*/ 151 w 723"/>
                <a:gd name="T95" fmla="*/ 287 h 392"/>
                <a:gd name="T96" fmla="*/ 244 w 723"/>
                <a:gd name="T97" fmla="*/ 293 h 392"/>
                <a:gd name="T98" fmla="*/ 326 w 723"/>
                <a:gd name="T99" fmla="*/ 312 h 392"/>
                <a:gd name="T100" fmla="*/ 373 w 723"/>
                <a:gd name="T101" fmla="*/ 337 h 392"/>
                <a:gd name="T102" fmla="*/ 389 w 723"/>
                <a:gd name="T103" fmla="*/ 36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23" h="392">
                  <a:moveTo>
                    <a:pt x="361" y="287"/>
                  </a:moveTo>
                  <a:lnTo>
                    <a:pt x="350" y="287"/>
                  </a:lnTo>
                  <a:lnTo>
                    <a:pt x="341" y="285"/>
                  </a:lnTo>
                  <a:lnTo>
                    <a:pt x="330" y="283"/>
                  </a:lnTo>
                  <a:lnTo>
                    <a:pt x="320" y="278"/>
                  </a:lnTo>
                  <a:lnTo>
                    <a:pt x="312" y="274"/>
                  </a:lnTo>
                  <a:lnTo>
                    <a:pt x="302" y="269"/>
                  </a:lnTo>
                  <a:lnTo>
                    <a:pt x="295" y="263"/>
                  </a:lnTo>
                  <a:lnTo>
                    <a:pt x="287" y="256"/>
                  </a:lnTo>
                  <a:lnTo>
                    <a:pt x="281" y="248"/>
                  </a:lnTo>
                  <a:lnTo>
                    <a:pt x="274" y="241"/>
                  </a:lnTo>
                  <a:lnTo>
                    <a:pt x="269" y="232"/>
                  </a:lnTo>
                  <a:lnTo>
                    <a:pt x="265" y="223"/>
                  </a:lnTo>
                  <a:lnTo>
                    <a:pt x="260" y="213"/>
                  </a:lnTo>
                  <a:lnTo>
                    <a:pt x="258" y="203"/>
                  </a:lnTo>
                  <a:lnTo>
                    <a:pt x="257" y="192"/>
                  </a:lnTo>
                  <a:lnTo>
                    <a:pt x="256" y="182"/>
                  </a:lnTo>
                  <a:lnTo>
                    <a:pt x="257" y="171"/>
                  </a:lnTo>
                  <a:lnTo>
                    <a:pt x="258" y="160"/>
                  </a:lnTo>
                  <a:lnTo>
                    <a:pt x="260" y="151"/>
                  </a:lnTo>
                  <a:lnTo>
                    <a:pt x="265" y="141"/>
                  </a:lnTo>
                  <a:lnTo>
                    <a:pt x="269" y="131"/>
                  </a:lnTo>
                  <a:lnTo>
                    <a:pt x="274" y="123"/>
                  </a:lnTo>
                  <a:lnTo>
                    <a:pt x="281" y="115"/>
                  </a:lnTo>
                  <a:lnTo>
                    <a:pt x="287" y="108"/>
                  </a:lnTo>
                  <a:lnTo>
                    <a:pt x="295" y="100"/>
                  </a:lnTo>
                  <a:lnTo>
                    <a:pt x="302" y="95"/>
                  </a:lnTo>
                  <a:lnTo>
                    <a:pt x="312" y="90"/>
                  </a:lnTo>
                  <a:lnTo>
                    <a:pt x="320" y="84"/>
                  </a:lnTo>
                  <a:lnTo>
                    <a:pt x="330" y="81"/>
                  </a:lnTo>
                  <a:lnTo>
                    <a:pt x="341" y="79"/>
                  </a:lnTo>
                  <a:lnTo>
                    <a:pt x="350" y="77"/>
                  </a:lnTo>
                  <a:lnTo>
                    <a:pt x="361" y="77"/>
                  </a:lnTo>
                  <a:lnTo>
                    <a:pt x="372" y="77"/>
                  </a:lnTo>
                  <a:lnTo>
                    <a:pt x="383" y="79"/>
                  </a:lnTo>
                  <a:lnTo>
                    <a:pt x="392" y="81"/>
                  </a:lnTo>
                  <a:lnTo>
                    <a:pt x="403" y="84"/>
                  </a:lnTo>
                  <a:lnTo>
                    <a:pt x="412" y="90"/>
                  </a:lnTo>
                  <a:lnTo>
                    <a:pt x="420" y="95"/>
                  </a:lnTo>
                  <a:lnTo>
                    <a:pt x="429" y="100"/>
                  </a:lnTo>
                  <a:lnTo>
                    <a:pt x="436" y="108"/>
                  </a:lnTo>
                  <a:lnTo>
                    <a:pt x="443" y="115"/>
                  </a:lnTo>
                  <a:lnTo>
                    <a:pt x="449" y="123"/>
                  </a:lnTo>
                  <a:lnTo>
                    <a:pt x="454" y="131"/>
                  </a:lnTo>
                  <a:lnTo>
                    <a:pt x="459" y="141"/>
                  </a:lnTo>
                  <a:lnTo>
                    <a:pt x="462" y="151"/>
                  </a:lnTo>
                  <a:lnTo>
                    <a:pt x="465" y="160"/>
                  </a:lnTo>
                  <a:lnTo>
                    <a:pt x="466" y="171"/>
                  </a:lnTo>
                  <a:lnTo>
                    <a:pt x="467" y="182"/>
                  </a:lnTo>
                  <a:lnTo>
                    <a:pt x="466" y="192"/>
                  </a:lnTo>
                  <a:lnTo>
                    <a:pt x="465" y="203"/>
                  </a:lnTo>
                  <a:lnTo>
                    <a:pt x="462" y="213"/>
                  </a:lnTo>
                  <a:lnTo>
                    <a:pt x="459" y="223"/>
                  </a:lnTo>
                  <a:lnTo>
                    <a:pt x="454" y="232"/>
                  </a:lnTo>
                  <a:lnTo>
                    <a:pt x="449" y="241"/>
                  </a:lnTo>
                  <a:lnTo>
                    <a:pt x="443" y="248"/>
                  </a:lnTo>
                  <a:lnTo>
                    <a:pt x="436" y="256"/>
                  </a:lnTo>
                  <a:lnTo>
                    <a:pt x="429" y="263"/>
                  </a:lnTo>
                  <a:lnTo>
                    <a:pt x="420" y="269"/>
                  </a:lnTo>
                  <a:lnTo>
                    <a:pt x="412" y="274"/>
                  </a:lnTo>
                  <a:lnTo>
                    <a:pt x="403" y="278"/>
                  </a:lnTo>
                  <a:lnTo>
                    <a:pt x="392" y="283"/>
                  </a:lnTo>
                  <a:lnTo>
                    <a:pt x="383" y="285"/>
                  </a:lnTo>
                  <a:lnTo>
                    <a:pt x="372" y="287"/>
                  </a:lnTo>
                  <a:lnTo>
                    <a:pt x="361" y="287"/>
                  </a:lnTo>
                  <a:lnTo>
                    <a:pt x="361" y="287"/>
                  </a:lnTo>
                  <a:close/>
                  <a:moveTo>
                    <a:pt x="106" y="152"/>
                  </a:moveTo>
                  <a:lnTo>
                    <a:pt x="96" y="151"/>
                  </a:lnTo>
                  <a:lnTo>
                    <a:pt x="88" y="149"/>
                  </a:lnTo>
                  <a:lnTo>
                    <a:pt x="80" y="144"/>
                  </a:lnTo>
                  <a:lnTo>
                    <a:pt x="74" y="139"/>
                  </a:lnTo>
                  <a:lnTo>
                    <a:pt x="68" y="131"/>
                  </a:lnTo>
                  <a:lnTo>
                    <a:pt x="64" y="124"/>
                  </a:lnTo>
                  <a:lnTo>
                    <a:pt x="61" y="115"/>
                  </a:lnTo>
                  <a:lnTo>
                    <a:pt x="61" y="107"/>
                  </a:lnTo>
                  <a:lnTo>
                    <a:pt x="61" y="97"/>
                  </a:lnTo>
                  <a:lnTo>
                    <a:pt x="64" y="88"/>
                  </a:lnTo>
                  <a:lnTo>
                    <a:pt x="68" y="81"/>
                  </a:lnTo>
                  <a:lnTo>
                    <a:pt x="74" y="74"/>
                  </a:lnTo>
                  <a:lnTo>
                    <a:pt x="80" y="69"/>
                  </a:lnTo>
                  <a:lnTo>
                    <a:pt x="88" y="65"/>
                  </a:lnTo>
                  <a:lnTo>
                    <a:pt x="96" y="63"/>
                  </a:lnTo>
                  <a:lnTo>
                    <a:pt x="106" y="62"/>
                  </a:lnTo>
                  <a:lnTo>
                    <a:pt x="114" y="63"/>
                  </a:lnTo>
                  <a:lnTo>
                    <a:pt x="123" y="65"/>
                  </a:lnTo>
                  <a:lnTo>
                    <a:pt x="131" y="69"/>
                  </a:lnTo>
                  <a:lnTo>
                    <a:pt x="137" y="74"/>
                  </a:lnTo>
                  <a:lnTo>
                    <a:pt x="143" y="81"/>
                  </a:lnTo>
                  <a:lnTo>
                    <a:pt x="147" y="88"/>
                  </a:lnTo>
                  <a:lnTo>
                    <a:pt x="150" y="97"/>
                  </a:lnTo>
                  <a:lnTo>
                    <a:pt x="151" y="107"/>
                  </a:lnTo>
                  <a:lnTo>
                    <a:pt x="150" y="115"/>
                  </a:lnTo>
                  <a:lnTo>
                    <a:pt x="148" y="124"/>
                  </a:lnTo>
                  <a:lnTo>
                    <a:pt x="143" y="131"/>
                  </a:lnTo>
                  <a:lnTo>
                    <a:pt x="137" y="139"/>
                  </a:lnTo>
                  <a:lnTo>
                    <a:pt x="131" y="144"/>
                  </a:lnTo>
                  <a:lnTo>
                    <a:pt x="123" y="149"/>
                  </a:lnTo>
                  <a:lnTo>
                    <a:pt x="114" y="151"/>
                  </a:lnTo>
                  <a:lnTo>
                    <a:pt x="106" y="152"/>
                  </a:lnTo>
                  <a:lnTo>
                    <a:pt x="106" y="152"/>
                  </a:lnTo>
                  <a:close/>
                  <a:moveTo>
                    <a:pt x="617" y="242"/>
                  </a:moveTo>
                  <a:lnTo>
                    <a:pt x="626" y="243"/>
                  </a:lnTo>
                  <a:lnTo>
                    <a:pt x="635" y="245"/>
                  </a:lnTo>
                  <a:lnTo>
                    <a:pt x="642" y="249"/>
                  </a:lnTo>
                  <a:lnTo>
                    <a:pt x="650" y="255"/>
                  </a:lnTo>
                  <a:lnTo>
                    <a:pt x="655" y="262"/>
                  </a:lnTo>
                  <a:lnTo>
                    <a:pt x="659" y="270"/>
                  </a:lnTo>
                  <a:lnTo>
                    <a:pt x="661" y="278"/>
                  </a:lnTo>
                  <a:lnTo>
                    <a:pt x="663" y="287"/>
                  </a:lnTo>
                  <a:lnTo>
                    <a:pt x="661" y="297"/>
                  </a:lnTo>
                  <a:lnTo>
                    <a:pt x="659" y="305"/>
                  </a:lnTo>
                  <a:lnTo>
                    <a:pt x="655" y="313"/>
                  </a:lnTo>
                  <a:lnTo>
                    <a:pt x="650" y="319"/>
                  </a:lnTo>
                  <a:lnTo>
                    <a:pt x="642" y="324"/>
                  </a:lnTo>
                  <a:lnTo>
                    <a:pt x="635" y="329"/>
                  </a:lnTo>
                  <a:lnTo>
                    <a:pt x="626" y="331"/>
                  </a:lnTo>
                  <a:lnTo>
                    <a:pt x="617" y="332"/>
                  </a:lnTo>
                  <a:lnTo>
                    <a:pt x="608" y="331"/>
                  </a:lnTo>
                  <a:lnTo>
                    <a:pt x="600" y="329"/>
                  </a:lnTo>
                  <a:lnTo>
                    <a:pt x="592" y="324"/>
                  </a:lnTo>
                  <a:lnTo>
                    <a:pt x="585" y="319"/>
                  </a:lnTo>
                  <a:lnTo>
                    <a:pt x="580" y="313"/>
                  </a:lnTo>
                  <a:lnTo>
                    <a:pt x="576" y="305"/>
                  </a:lnTo>
                  <a:lnTo>
                    <a:pt x="573" y="297"/>
                  </a:lnTo>
                  <a:lnTo>
                    <a:pt x="572" y="287"/>
                  </a:lnTo>
                  <a:lnTo>
                    <a:pt x="573" y="278"/>
                  </a:lnTo>
                  <a:lnTo>
                    <a:pt x="576" y="270"/>
                  </a:lnTo>
                  <a:lnTo>
                    <a:pt x="580" y="262"/>
                  </a:lnTo>
                  <a:lnTo>
                    <a:pt x="585" y="255"/>
                  </a:lnTo>
                  <a:lnTo>
                    <a:pt x="592" y="249"/>
                  </a:lnTo>
                  <a:lnTo>
                    <a:pt x="600" y="245"/>
                  </a:lnTo>
                  <a:lnTo>
                    <a:pt x="608" y="243"/>
                  </a:lnTo>
                  <a:lnTo>
                    <a:pt x="617" y="242"/>
                  </a:lnTo>
                  <a:close/>
                  <a:moveTo>
                    <a:pt x="391" y="392"/>
                  </a:moveTo>
                  <a:lnTo>
                    <a:pt x="663" y="392"/>
                  </a:lnTo>
                  <a:lnTo>
                    <a:pt x="669" y="392"/>
                  </a:lnTo>
                  <a:lnTo>
                    <a:pt x="674" y="391"/>
                  </a:lnTo>
                  <a:lnTo>
                    <a:pt x="681" y="390"/>
                  </a:lnTo>
                  <a:lnTo>
                    <a:pt x="686" y="388"/>
                  </a:lnTo>
                  <a:lnTo>
                    <a:pt x="691" y="386"/>
                  </a:lnTo>
                  <a:lnTo>
                    <a:pt x="697" y="382"/>
                  </a:lnTo>
                  <a:lnTo>
                    <a:pt x="701" y="379"/>
                  </a:lnTo>
                  <a:lnTo>
                    <a:pt x="705" y="375"/>
                  </a:lnTo>
                  <a:lnTo>
                    <a:pt x="709" y="371"/>
                  </a:lnTo>
                  <a:lnTo>
                    <a:pt x="713" y="366"/>
                  </a:lnTo>
                  <a:lnTo>
                    <a:pt x="715" y="361"/>
                  </a:lnTo>
                  <a:lnTo>
                    <a:pt x="718" y="356"/>
                  </a:lnTo>
                  <a:lnTo>
                    <a:pt x="720" y="350"/>
                  </a:lnTo>
                  <a:lnTo>
                    <a:pt x="721" y="345"/>
                  </a:lnTo>
                  <a:lnTo>
                    <a:pt x="723" y="338"/>
                  </a:lnTo>
                  <a:lnTo>
                    <a:pt x="723" y="332"/>
                  </a:lnTo>
                  <a:lnTo>
                    <a:pt x="723" y="62"/>
                  </a:lnTo>
                  <a:lnTo>
                    <a:pt x="723" y="55"/>
                  </a:lnTo>
                  <a:lnTo>
                    <a:pt x="721" y="49"/>
                  </a:lnTo>
                  <a:lnTo>
                    <a:pt x="720" y="43"/>
                  </a:lnTo>
                  <a:lnTo>
                    <a:pt x="718" y="38"/>
                  </a:lnTo>
                  <a:lnTo>
                    <a:pt x="715" y="33"/>
                  </a:lnTo>
                  <a:lnTo>
                    <a:pt x="713" y="27"/>
                  </a:lnTo>
                  <a:lnTo>
                    <a:pt x="709" y="23"/>
                  </a:lnTo>
                  <a:lnTo>
                    <a:pt x="705" y="19"/>
                  </a:lnTo>
                  <a:lnTo>
                    <a:pt x="701" y="14"/>
                  </a:lnTo>
                  <a:lnTo>
                    <a:pt x="697" y="11"/>
                  </a:lnTo>
                  <a:lnTo>
                    <a:pt x="691" y="8"/>
                  </a:lnTo>
                  <a:lnTo>
                    <a:pt x="686" y="6"/>
                  </a:lnTo>
                  <a:lnTo>
                    <a:pt x="681" y="4"/>
                  </a:lnTo>
                  <a:lnTo>
                    <a:pt x="674" y="3"/>
                  </a:lnTo>
                  <a:lnTo>
                    <a:pt x="669" y="2"/>
                  </a:lnTo>
                  <a:lnTo>
                    <a:pt x="663" y="2"/>
                  </a:lnTo>
                  <a:lnTo>
                    <a:pt x="61" y="0"/>
                  </a:lnTo>
                  <a:lnTo>
                    <a:pt x="54" y="2"/>
                  </a:lnTo>
                  <a:lnTo>
                    <a:pt x="48" y="3"/>
                  </a:lnTo>
                  <a:lnTo>
                    <a:pt x="43" y="4"/>
                  </a:lnTo>
                  <a:lnTo>
                    <a:pt x="37" y="6"/>
                  </a:lnTo>
                  <a:lnTo>
                    <a:pt x="32" y="8"/>
                  </a:lnTo>
                  <a:lnTo>
                    <a:pt x="27" y="11"/>
                  </a:lnTo>
                  <a:lnTo>
                    <a:pt x="22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7" y="33"/>
                  </a:lnTo>
                  <a:lnTo>
                    <a:pt x="5" y="38"/>
                  </a:lnTo>
                  <a:lnTo>
                    <a:pt x="3" y="43"/>
                  </a:lnTo>
                  <a:lnTo>
                    <a:pt x="2" y="49"/>
                  </a:lnTo>
                  <a:lnTo>
                    <a:pt x="1" y="55"/>
                  </a:lnTo>
                  <a:lnTo>
                    <a:pt x="0" y="62"/>
                  </a:lnTo>
                  <a:lnTo>
                    <a:pt x="0" y="304"/>
                  </a:lnTo>
                  <a:lnTo>
                    <a:pt x="22" y="299"/>
                  </a:lnTo>
                  <a:lnTo>
                    <a:pt x="46" y="294"/>
                  </a:lnTo>
                  <a:lnTo>
                    <a:pt x="68" y="291"/>
                  </a:lnTo>
                  <a:lnTo>
                    <a:pt x="90" y="290"/>
                  </a:lnTo>
                  <a:lnTo>
                    <a:pt x="126" y="288"/>
                  </a:lnTo>
                  <a:lnTo>
                    <a:pt x="151" y="287"/>
                  </a:lnTo>
                  <a:lnTo>
                    <a:pt x="172" y="288"/>
                  </a:lnTo>
                  <a:lnTo>
                    <a:pt x="206" y="289"/>
                  </a:lnTo>
                  <a:lnTo>
                    <a:pt x="225" y="291"/>
                  </a:lnTo>
                  <a:lnTo>
                    <a:pt x="244" y="293"/>
                  </a:lnTo>
                  <a:lnTo>
                    <a:pt x="266" y="297"/>
                  </a:lnTo>
                  <a:lnTo>
                    <a:pt x="286" y="300"/>
                  </a:lnTo>
                  <a:lnTo>
                    <a:pt x="306" y="305"/>
                  </a:lnTo>
                  <a:lnTo>
                    <a:pt x="326" y="312"/>
                  </a:lnTo>
                  <a:lnTo>
                    <a:pt x="344" y="318"/>
                  </a:lnTo>
                  <a:lnTo>
                    <a:pt x="360" y="327"/>
                  </a:lnTo>
                  <a:lnTo>
                    <a:pt x="366" y="332"/>
                  </a:lnTo>
                  <a:lnTo>
                    <a:pt x="373" y="337"/>
                  </a:lnTo>
                  <a:lnTo>
                    <a:pt x="378" y="343"/>
                  </a:lnTo>
                  <a:lnTo>
                    <a:pt x="383" y="349"/>
                  </a:lnTo>
                  <a:lnTo>
                    <a:pt x="387" y="356"/>
                  </a:lnTo>
                  <a:lnTo>
                    <a:pt x="389" y="362"/>
                  </a:lnTo>
                  <a:lnTo>
                    <a:pt x="391" y="369"/>
                  </a:lnTo>
                  <a:lnTo>
                    <a:pt x="391" y="377"/>
                  </a:lnTo>
                  <a:lnTo>
                    <a:pt x="391" y="3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99">
              <a:extLst>
                <a:ext uri="{FF2B5EF4-FFF2-40B4-BE49-F238E27FC236}">
                  <a16:creationId xmlns:a16="http://schemas.microsoft.com/office/drawing/2014/main" id="{BE9D08A0-7902-440A-BEBA-533E74031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98613"/>
              <a:ext cx="133350" cy="33338"/>
            </a:xfrm>
            <a:custGeom>
              <a:avLst/>
              <a:gdLst>
                <a:gd name="T0" fmla="*/ 0 w 421"/>
                <a:gd name="T1" fmla="*/ 44 h 104"/>
                <a:gd name="T2" fmla="*/ 2 w 421"/>
                <a:gd name="T3" fmla="*/ 52 h 104"/>
                <a:gd name="T4" fmla="*/ 5 w 421"/>
                <a:gd name="T5" fmla="*/ 56 h 104"/>
                <a:gd name="T6" fmla="*/ 6 w 421"/>
                <a:gd name="T7" fmla="*/ 59 h 104"/>
                <a:gd name="T8" fmla="*/ 11 w 421"/>
                <a:gd name="T9" fmla="*/ 65 h 104"/>
                <a:gd name="T10" fmla="*/ 13 w 421"/>
                <a:gd name="T11" fmla="*/ 65 h 104"/>
                <a:gd name="T12" fmla="*/ 31 w 421"/>
                <a:gd name="T13" fmla="*/ 76 h 104"/>
                <a:gd name="T14" fmla="*/ 32 w 421"/>
                <a:gd name="T15" fmla="*/ 77 h 104"/>
                <a:gd name="T16" fmla="*/ 41 w 421"/>
                <a:gd name="T17" fmla="*/ 80 h 104"/>
                <a:gd name="T18" fmla="*/ 45 w 421"/>
                <a:gd name="T19" fmla="*/ 81 h 104"/>
                <a:gd name="T20" fmla="*/ 53 w 421"/>
                <a:gd name="T21" fmla="*/ 84 h 104"/>
                <a:gd name="T22" fmla="*/ 61 w 421"/>
                <a:gd name="T23" fmla="*/ 86 h 104"/>
                <a:gd name="T24" fmla="*/ 66 w 421"/>
                <a:gd name="T25" fmla="*/ 87 h 104"/>
                <a:gd name="T26" fmla="*/ 98 w 421"/>
                <a:gd name="T27" fmla="*/ 95 h 104"/>
                <a:gd name="T28" fmla="*/ 133 w 421"/>
                <a:gd name="T29" fmla="*/ 99 h 104"/>
                <a:gd name="T30" fmla="*/ 197 w 421"/>
                <a:gd name="T31" fmla="*/ 104 h 104"/>
                <a:gd name="T32" fmla="*/ 211 w 421"/>
                <a:gd name="T33" fmla="*/ 104 h 104"/>
                <a:gd name="T34" fmla="*/ 225 w 421"/>
                <a:gd name="T35" fmla="*/ 104 h 104"/>
                <a:gd name="T36" fmla="*/ 289 w 421"/>
                <a:gd name="T37" fmla="*/ 99 h 104"/>
                <a:gd name="T38" fmla="*/ 322 w 421"/>
                <a:gd name="T39" fmla="*/ 95 h 104"/>
                <a:gd name="T40" fmla="*/ 356 w 421"/>
                <a:gd name="T41" fmla="*/ 87 h 104"/>
                <a:gd name="T42" fmla="*/ 360 w 421"/>
                <a:gd name="T43" fmla="*/ 86 h 104"/>
                <a:gd name="T44" fmla="*/ 368 w 421"/>
                <a:gd name="T45" fmla="*/ 84 h 104"/>
                <a:gd name="T46" fmla="*/ 376 w 421"/>
                <a:gd name="T47" fmla="*/ 81 h 104"/>
                <a:gd name="T48" fmla="*/ 379 w 421"/>
                <a:gd name="T49" fmla="*/ 80 h 104"/>
                <a:gd name="T50" fmla="*/ 390 w 421"/>
                <a:gd name="T51" fmla="*/ 77 h 104"/>
                <a:gd name="T52" fmla="*/ 391 w 421"/>
                <a:gd name="T53" fmla="*/ 76 h 104"/>
                <a:gd name="T54" fmla="*/ 409 w 421"/>
                <a:gd name="T55" fmla="*/ 65 h 104"/>
                <a:gd name="T56" fmla="*/ 409 w 421"/>
                <a:gd name="T57" fmla="*/ 65 h 104"/>
                <a:gd name="T58" fmla="*/ 416 w 421"/>
                <a:gd name="T59" fmla="*/ 59 h 104"/>
                <a:gd name="T60" fmla="*/ 417 w 421"/>
                <a:gd name="T61" fmla="*/ 56 h 104"/>
                <a:gd name="T62" fmla="*/ 420 w 421"/>
                <a:gd name="T63" fmla="*/ 52 h 104"/>
                <a:gd name="T64" fmla="*/ 421 w 421"/>
                <a:gd name="T65" fmla="*/ 44 h 104"/>
                <a:gd name="T66" fmla="*/ 410 w 421"/>
                <a:gd name="T67" fmla="*/ 4 h 104"/>
                <a:gd name="T68" fmla="*/ 386 w 421"/>
                <a:gd name="T69" fmla="*/ 10 h 104"/>
                <a:gd name="T70" fmla="*/ 344 w 421"/>
                <a:gd name="T71" fmla="*/ 19 h 104"/>
                <a:gd name="T72" fmla="*/ 284 w 421"/>
                <a:gd name="T73" fmla="*/ 25 h 104"/>
                <a:gd name="T74" fmla="*/ 231 w 421"/>
                <a:gd name="T75" fmla="*/ 28 h 104"/>
                <a:gd name="T76" fmla="*/ 191 w 421"/>
                <a:gd name="T77" fmla="*/ 28 h 104"/>
                <a:gd name="T78" fmla="*/ 138 w 421"/>
                <a:gd name="T79" fmla="*/ 25 h 104"/>
                <a:gd name="T80" fmla="*/ 78 w 421"/>
                <a:gd name="T81" fmla="*/ 19 h 104"/>
                <a:gd name="T82" fmla="*/ 35 w 421"/>
                <a:gd name="T83" fmla="*/ 10 h 104"/>
                <a:gd name="T84" fmla="*/ 10 w 421"/>
                <a:gd name="T85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1" h="104">
                  <a:moveTo>
                    <a:pt x="0" y="0"/>
                  </a:moveTo>
                  <a:lnTo>
                    <a:pt x="0" y="44"/>
                  </a:lnTo>
                  <a:lnTo>
                    <a:pt x="1" y="48"/>
                  </a:lnTo>
                  <a:lnTo>
                    <a:pt x="2" y="52"/>
                  </a:lnTo>
                  <a:lnTo>
                    <a:pt x="3" y="54"/>
                  </a:lnTo>
                  <a:lnTo>
                    <a:pt x="5" y="56"/>
                  </a:lnTo>
                  <a:lnTo>
                    <a:pt x="5" y="57"/>
                  </a:lnTo>
                  <a:lnTo>
                    <a:pt x="6" y="59"/>
                  </a:lnTo>
                  <a:lnTo>
                    <a:pt x="8" y="62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3" y="65"/>
                  </a:lnTo>
                  <a:lnTo>
                    <a:pt x="20" y="7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2" y="77"/>
                  </a:lnTo>
                  <a:lnTo>
                    <a:pt x="36" y="79"/>
                  </a:lnTo>
                  <a:lnTo>
                    <a:pt x="41" y="80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9" y="83"/>
                  </a:lnTo>
                  <a:lnTo>
                    <a:pt x="53" y="84"/>
                  </a:lnTo>
                  <a:lnTo>
                    <a:pt x="58" y="85"/>
                  </a:lnTo>
                  <a:lnTo>
                    <a:pt x="61" y="86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82" y="92"/>
                  </a:lnTo>
                  <a:lnTo>
                    <a:pt x="98" y="95"/>
                  </a:lnTo>
                  <a:lnTo>
                    <a:pt x="115" y="97"/>
                  </a:lnTo>
                  <a:lnTo>
                    <a:pt x="133" y="99"/>
                  </a:lnTo>
                  <a:lnTo>
                    <a:pt x="166" y="102"/>
                  </a:lnTo>
                  <a:lnTo>
                    <a:pt x="197" y="104"/>
                  </a:lnTo>
                  <a:lnTo>
                    <a:pt x="203" y="104"/>
                  </a:lnTo>
                  <a:lnTo>
                    <a:pt x="211" y="104"/>
                  </a:lnTo>
                  <a:lnTo>
                    <a:pt x="217" y="104"/>
                  </a:lnTo>
                  <a:lnTo>
                    <a:pt x="225" y="104"/>
                  </a:lnTo>
                  <a:lnTo>
                    <a:pt x="255" y="102"/>
                  </a:lnTo>
                  <a:lnTo>
                    <a:pt x="289" y="99"/>
                  </a:lnTo>
                  <a:lnTo>
                    <a:pt x="306" y="97"/>
                  </a:lnTo>
                  <a:lnTo>
                    <a:pt x="322" y="95"/>
                  </a:lnTo>
                  <a:lnTo>
                    <a:pt x="340" y="92"/>
                  </a:lnTo>
                  <a:lnTo>
                    <a:pt x="356" y="87"/>
                  </a:lnTo>
                  <a:lnTo>
                    <a:pt x="358" y="87"/>
                  </a:lnTo>
                  <a:lnTo>
                    <a:pt x="360" y="86"/>
                  </a:lnTo>
                  <a:lnTo>
                    <a:pt x="364" y="85"/>
                  </a:lnTo>
                  <a:lnTo>
                    <a:pt x="368" y="84"/>
                  </a:lnTo>
                  <a:lnTo>
                    <a:pt x="372" y="83"/>
                  </a:lnTo>
                  <a:lnTo>
                    <a:pt x="376" y="81"/>
                  </a:lnTo>
                  <a:lnTo>
                    <a:pt x="378" y="81"/>
                  </a:lnTo>
                  <a:lnTo>
                    <a:pt x="379" y="80"/>
                  </a:lnTo>
                  <a:lnTo>
                    <a:pt x="385" y="79"/>
                  </a:lnTo>
                  <a:lnTo>
                    <a:pt x="390" y="77"/>
                  </a:lnTo>
                  <a:lnTo>
                    <a:pt x="390" y="76"/>
                  </a:lnTo>
                  <a:lnTo>
                    <a:pt x="391" y="76"/>
                  </a:lnTo>
                  <a:lnTo>
                    <a:pt x="401" y="70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13" y="62"/>
                  </a:lnTo>
                  <a:lnTo>
                    <a:pt x="416" y="59"/>
                  </a:lnTo>
                  <a:lnTo>
                    <a:pt x="417" y="57"/>
                  </a:lnTo>
                  <a:lnTo>
                    <a:pt x="417" y="56"/>
                  </a:lnTo>
                  <a:lnTo>
                    <a:pt x="419" y="54"/>
                  </a:lnTo>
                  <a:lnTo>
                    <a:pt x="420" y="52"/>
                  </a:lnTo>
                  <a:lnTo>
                    <a:pt x="421" y="48"/>
                  </a:lnTo>
                  <a:lnTo>
                    <a:pt x="421" y="44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7"/>
                  </a:lnTo>
                  <a:lnTo>
                    <a:pt x="386" y="10"/>
                  </a:lnTo>
                  <a:lnTo>
                    <a:pt x="373" y="13"/>
                  </a:lnTo>
                  <a:lnTo>
                    <a:pt x="344" y="19"/>
                  </a:lnTo>
                  <a:lnTo>
                    <a:pt x="314" y="23"/>
                  </a:lnTo>
                  <a:lnTo>
                    <a:pt x="284" y="25"/>
                  </a:lnTo>
                  <a:lnTo>
                    <a:pt x="256" y="27"/>
                  </a:lnTo>
                  <a:lnTo>
                    <a:pt x="231" y="28"/>
                  </a:lnTo>
                  <a:lnTo>
                    <a:pt x="211" y="28"/>
                  </a:lnTo>
                  <a:lnTo>
                    <a:pt x="191" y="28"/>
                  </a:lnTo>
                  <a:lnTo>
                    <a:pt x="166" y="27"/>
                  </a:lnTo>
                  <a:lnTo>
                    <a:pt x="138" y="25"/>
                  </a:lnTo>
                  <a:lnTo>
                    <a:pt x="108" y="23"/>
                  </a:lnTo>
                  <a:lnTo>
                    <a:pt x="78" y="19"/>
                  </a:lnTo>
                  <a:lnTo>
                    <a:pt x="49" y="13"/>
                  </a:lnTo>
                  <a:lnTo>
                    <a:pt x="35" y="10"/>
                  </a:lnTo>
                  <a:lnTo>
                    <a:pt x="22" y="7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00">
              <a:extLst>
                <a:ext uri="{FF2B5EF4-FFF2-40B4-BE49-F238E27FC236}">
                  <a16:creationId xmlns:a16="http://schemas.microsoft.com/office/drawing/2014/main" id="{6E5B3409-1D58-4533-9B22-F13AF5B73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474788"/>
              <a:ext cx="133350" cy="28575"/>
            </a:xfrm>
            <a:custGeom>
              <a:avLst/>
              <a:gdLst>
                <a:gd name="T0" fmla="*/ 420 w 420"/>
                <a:gd name="T1" fmla="*/ 58 h 90"/>
                <a:gd name="T2" fmla="*/ 419 w 420"/>
                <a:gd name="T3" fmla="*/ 55 h 90"/>
                <a:gd name="T4" fmla="*/ 418 w 420"/>
                <a:gd name="T5" fmla="*/ 50 h 90"/>
                <a:gd name="T6" fmla="*/ 416 w 420"/>
                <a:gd name="T7" fmla="*/ 47 h 90"/>
                <a:gd name="T8" fmla="*/ 413 w 420"/>
                <a:gd name="T9" fmla="*/ 44 h 90"/>
                <a:gd name="T10" fmla="*/ 406 w 420"/>
                <a:gd name="T11" fmla="*/ 37 h 90"/>
                <a:gd name="T12" fmla="*/ 397 w 420"/>
                <a:gd name="T13" fmla="*/ 32 h 90"/>
                <a:gd name="T14" fmla="*/ 386 w 420"/>
                <a:gd name="T15" fmla="*/ 27 h 90"/>
                <a:gd name="T16" fmla="*/ 374 w 420"/>
                <a:gd name="T17" fmla="*/ 22 h 90"/>
                <a:gd name="T18" fmla="*/ 360 w 420"/>
                <a:gd name="T19" fmla="*/ 18 h 90"/>
                <a:gd name="T20" fmla="*/ 345 w 420"/>
                <a:gd name="T21" fmla="*/ 14 h 90"/>
                <a:gd name="T22" fmla="*/ 313 w 420"/>
                <a:gd name="T23" fmla="*/ 9 h 90"/>
                <a:gd name="T24" fmla="*/ 277 w 420"/>
                <a:gd name="T25" fmla="*/ 3 h 90"/>
                <a:gd name="T26" fmla="*/ 243 w 420"/>
                <a:gd name="T27" fmla="*/ 1 h 90"/>
                <a:gd name="T28" fmla="*/ 210 w 420"/>
                <a:gd name="T29" fmla="*/ 0 h 90"/>
                <a:gd name="T30" fmla="*/ 172 w 420"/>
                <a:gd name="T31" fmla="*/ 1 h 90"/>
                <a:gd name="T32" fmla="*/ 133 w 420"/>
                <a:gd name="T33" fmla="*/ 4 h 90"/>
                <a:gd name="T34" fmla="*/ 113 w 420"/>
                <a:gd name="T35" fmla="*/ 7 h 90"/>
                <a:gd name="T36" fmla="*/ 94 w 420"/>
                <a:gd name="T37" fmla="*/ 11 h 90"/>
                <a:gd name="T38" fmla="*/ 76 w 420"/>
                <a:gd name="T39" fmla="*/ 14 h 90"/>
                <a:gd name="T40" fmla="*/ 59 w 420"/>
                <a:gd name="T41" fmla="*/ 18 h 90"/>
                <a:gd name="T42" fmla="*/ 59 w 420"/>
                <a:gd name="T43" fmla="*/ 18 h 90"/>
                <a:gd name="T44" fmla="*/ 55 w 420"/>
                <a:gd name="T45" fmla="*/ 19 h 90"/>
                <a:gd name="T46" fmla="*/ 52 w 420"/>
                <a:gd name="T47" fmla="*/ 20 h 90"/>
                <a:gd name="T48" fmla="*/ 48 w 420"/>
                <a:gd name="T49" fmla="*/ 21 h 90"/>
                <a:gd name="T50" fmla="*/ 44 w 420"/>
                <a:gd name="T51" fmla="*/ 22 h 90"/>
                <a:gd name="T52" fmla="*/ 43 w 420"/>
                <a:gd name="T53" fmla="*/ 24 h 90"/>
                <a:gd name="T54" fmla="*/ 40 w 420"/>
                <a:gd name="T55" fmla="*/ 24 h 90"/>
                <a:gd name="T56" fmla="*/ 35 w 420"/>
                <a:gd name="T57" fmla="*/ 26 h 90"/>
                <a:gd name="T58" fmla="*/ 31 w 420"/>
                <a:gd name="T59" fmla="*/ 28 h 90"/>
                <a:gd name="T60" fmla="*/ 30 w 420"/>
                <a:gd name="T61" fmla="*/ 28 h 90"/>
                <a:gd name="T62" fmla="*/ 30 w 420"/>
                <a:gd name="T63" fmla="*/ 28 h 90"/>
                <a:gd name="T64" fmla="*/ 19 w 420"/>
                <a:gd name="T65" fmla="*/ 33 h 90"/>
                <a:gd name="T66" fmla="*/ 12 w 420"/>
                <a:gd name="T67" fmla="*/ 40 h 90"/>
                <a:gd name="T68" fmla="*/ 10 w 420"/>
                <a:gd name="T69" fmla="*/ 40 h 90"/>
                <a:gd name="T70" fmla="*/ 10 w 420"/>
                <a:gd name="T71" fmla="*/ 40 h 90"/>
                <a:gd name="T72" fmla="*/ 7 w 420"/>
                <a:gd name="T73" fmla="*/ 43 h 90"/>
                <a:gd name="T74" fmla="*/ 5 w 420"/>
                <a:gd name="T75" fmla="*/ 46 h 90"/>
                <a:gd name="T76" fmla="*/ 4 w 420"/>
                <a:gd name="T77" fmla="*/ 47 h 90"/>
                <a:gd name="T78" fmla="*/ 4 w 420"/>
                <a:gd name="T79" fmla="*/ 48 h 90"/>
                <a:gd name="T80" fmla="*/ 2 w 420"/>
                <a:gd name="T81" fmla="*/ 50 h 90"/>
                <a:gd name="T82" fmla="*/ 1 w 420"/>
                <a:gd name="T83" fmla="*/ 52 h 90"/>
                <a:gd name="T84" fmla="*/ 0 w 420"/>
                <a:gd name="T85" fmla="*/ 56 h 90"/>
                <a:gd name="T86" fmla="*/ 0 w 420"/>
                <a:gd name="T87" fmla="*/ 58 h 90"/>
                <a:gd name="T88" fmla="*/ 8 w 420"/>
                <a:gd name="T89" fmla="*/ 63 h 90"/>
                <a:gd name="T90" fmla="*/ 22 w 420"/>
                <a:gd name="T91" fmla="*/ 68 h 90"/>
                <a:gd name="T92" fmla="*/ 43 w 420"/>
                <a:gd name="T93" fmla="*/ 74 h 90"/>
                <a:gd name="T94" fmla="*/ 67 w 420"/>
                <a:gd name="T95" fmla="*/ 78 h 90"/>
                <a:gd name="T96" fmla="*/ 96 w 420"/>
                <a:gd name="T97" fmla="*/ 84 h 90"/>
                <a:gd name="T98" fmla="*/ 131 w 420"/>
                <a:gd name="T99" fmla="*/ 87 h 90"/>
                <a:gd name="T100" fmla="*/ 168 w 420"/>
                <a:gd name="T101" fmla="*/ 90 h 90"/>
                <a:gd name="T102" fmla="*/ 210 w 420"/>
                <a:gd name="T103" fmla="*/ 90 h 90"/>
                <a:gd name="T104" fmla="*/ 251 w 420"/>
                <a:gd name="T105" fmla="*/ 90 h 90"/>
                <a:gd name="T106" fmla="*/ 289 w 420"/>
                <a:gd name="T107" fmla="*/ 87 h 90"/>
                <a:gd name="T108" fmla="*/ 323 w 420"/>
                <a:gd name="T109" fmla="*/ 84 h 90"/>
                <a:gd name="T110" fmla="*/ 353 w 420"/>
                <a:gd name="T111" fmla="*/ 78 h 90"/>
                <a:gd name="T112" fmla="*/ 377 w 420"/>
                <a:gd name="T113" fmla="*/ 74 h 90"/>
                <a:gd name="T114" fmla="*/ 398 w 420"/>
                <a:gd name="T115" fmla="*/ 68 h 90"/>
                <a:gd name="T116" fmla="*/ 412 w 420"/>
                <a:gd name="T117" fmla="*/ 62 h 90"/>
                <a:gd name="T118" fmla="*/ 420 w 420"/>
                <a:gd name="T119" fmla="*/ 5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0" h="90">
                  <a:moveTo>
                    <a:pt x="420" y="58"/>
                  </a:moveTo>
                  <a:lnTo>
                    <a:pt x="419" y="55"/>
                  </a:lnTo>
                  <a:lnTo>
                    <a:pt x="418" y="50"/>
                  </a:lnTo>
                  <a:lnTo>
                    <a:pt x="416" y="47"/>
                  </a:lnTo>
                  <a:lnTo>
                    <a:pt x="413" y="44"/>
                  </a:lnTo>
                  <a:lnTo>
                    <a:pt x="406" y="37"/>
                  </a:lnTo>
                  <a:lnTo>
                    <a:pt x="397" y="32"/>
                  </a:lnTo>
                  <a:lnTo>
                    <a:pt x="386" y="27"/>
                  </a:lnTo>
                  <a:lnTo>
                    <a:pt x="374" y="22"/>
                  </a:lnTo>
                  <a:lnTo>
                    <a:pt x="360" y="18"/>
                  </a:lnTo>
                  <a:lnTo>
                    <a:pt x="345" y="14"/>
                  </a:lnTo>
                  <a:lnTo>
                    <a:pt x="313" y="9"/>
                  </a:lnTo>
                  <a:lnTo>
                    <a:pt x="277" y="3"/>
                  </a:lnTo>
                  <a:lnTo>
                    <a:pt x="243" y="1"/>
                  </a:lnTo>
                  <a:lnTo>
                    <a:pt x="210" y="0"/>
                  </a:lnTo>
                  <a:lnTo>
                    <a:pt x="172" y="1"/>
                  </a:lnTo>
                  <a:lnTo>
                    <a:pt x="133" y="4"/>
                  </a:lnTo>
                  <a:lnTo>
                    <a:pt x="113" y="7"/>
                  </a:lnTo>
                  <a:lnTo>
                    <a:pt x="94" y="11"/>
                  </a:lnTo>
                  <a:lnTo>
                    <a:pt x="76" y="14"/>
                  </a:lnTo>
                  <a:lnTo>
                    <a:pt x="59" y="18"/>
                  </a:lnTo>
                  <a:lnTo>
                    <a:pt x="59" y="18"/>
                  </a:lnTo>
                  <a:lnTo>
                    <a:pt x="55" y="19"/>
                  </a:lnTo>
                  <a:lnTo>
                    <a:pt x="52" y="20"/>
                  </a:lnTo>
                  <a:lnTo>
                    <a:pt x="48" y="21"/>
                  </a:lnTo>
                  <a:lnTo>
                    <a:pt x="44" y="22"/>
                  </a:lnTo>
                  <a:lnTo>
                    <a:pt x="43" y="24"/>
                  </a:lnTo>
                  <a:lnTo>
                    <a:pt x="40" y="24"/>
                  </a:lnTo>
                  <a:lnTo>
                    <a:pt x="35" y="26"/>
                  </a:lnTo>
                  <a:lnTo>
                    <a:pt x="31" y="28"/>
                  </a:lnTo>
                  <a:lnTo>
                    <a:pt x="30" y="28"/>
                  </a:lnTo>
                  <a:lnTo>
                    <a:pt x="30" y="28"/>
                  </a:lnTo>
                  <a:lnTo>
                    <a:pt x="19" y="33"/>
                  </a:lnTo>
                  <a:lnTo>
                    <a:pt x="12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7" y="43"/>
                  </a:lnTo>
                  <a:lnTo>
                    <a:pt x="5" y="46"/>
                  </a:lnTo>
                  <a:lnTo>
                    <a:pt x="4" y="47"/>
                  </a:lnTo>
                  <a:lnTo>
                    <a:pt x="4" y="48"/>
                  </a:lnTo>
                  <a:lnTo>
                    <a:pt x="2" y="50"/>
                  </a:lnTo>
                  <a:lnTo>
                    <a:pt x="1" y="52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8" y="63"/>
                  </a:lnTo>
                  <a:lnTo>
                    <a:pt x="22" y="68"/>
                  </a:lnTo>
                  <a:lnTo>
                    <a:pt x="43" y="74"/>
                  </a:lnTo>
                  <a:lnTo>
                    <a:pt x="67" y="78"/>
                  </a:lnTo>
                  <a:lnTo>
                    <a:pt x="96" y="84"/>
                  </a:lnTo>
                  <a:lnTo>
                    <a:pt x="131" y="87"/>
                  </a:lnTo>
                  <a:lnTo>
                    <a:pt x="168" y="90"/>
                  </a:lnTo>
                  <a:lnTo>
                    <a:pt x="210" y="90"/>
                  </a:lnTo>
                  <a:lnTo>
                    <a:pt x="251" y="90"/>
                  </a:lnTo>
                  <a:lnTo>
                    <a:pt x="289" y="87"/>
                  </a:lnTo>
                  <a:lnTo>
                    <a:pt x="323" y="84"/>
                  </a:lnTo>
                  <a:lnTo>
                    <a:pt x="353" y="78"/>
                  </a:lnTo>
                  <a:lnTo>
                    <a:pt x="377" y="74"/>
                  </a:lnTo>
                  <a:lnTo>
                    <a:pt x="398" y="68"/>
                  </a:lnTo>
                  <a:lnTo>
                    <a:pt x="412" y="62"/>
                  </a:lnTo>
                  <a:lnTo>
                    <a:pt x="42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01">
              <a:extLst>
                <a:ext uri="{FF2B5EF4-FFF2-40B4-BE49-F238E27FC236}">
                  <a16:creationId xmlns:a16="http://schemas.microsoft.com/office/drawing/2014/main" id="{BA476CDF-6000-4A82-B7FD-29D2D0BEC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03363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7 h 75"/>
                <a:gd name="T10" fmla="*/ 67 w 421"/>
                <a:gd name="T11" fmla="*/ 62 h 75"/>
                <a:gd name="T12" fmla="*/ 97 w 421"/>
                <a:gd name="T13" fmla="*/ 68 h 75"/>
                <a:gd name="T14" fmla="*/ 130 w 421"/>
                <a:gd name="T15" fmla="*/ 71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1 h 75"/>
                <a:gd name="T24" fmla="*/ 325 w 421"/>
                <a:gd name="T25" fmla="*/ 68 h 75"/>
                <a:gd name="T26" fmla="*/ 355 w 421"/>
                <a:gd name="T27" fmla="*/ 62 h 75"/>
                <a:gd name="T28" fmla="*/ 379 w 421"/>
                <a:gd name="T29" fmla="*/ 57 h 75"/>
                <a:gd name="T30" fmla="*/ 399 w 421"/>
                <a:gd name="T31" fmla="*/ 52 h 75"/>
                <a:gd name="T32" fmla="*/ 414 w 421"/>
                <a:gd name="T33" fmla="*/ 46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8 h 75"/>
                <a:gd name="T42" fmla="*/ 386 w 421"/>
                <a:gd name="T43" fmla="*/ 12 h 75"/>
                <a:gd name="T44" fmla="*/ 373 w 421"/>
                <a:gd name="T45" fmla="*/ 14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8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8 h 75"/>
                <a:gd name="T74" fmla="*/ 10 w 421"/>
                <a:gd name="T75" fmla="*/ 4 h 75"/>
                <a:gd name="T76" fmla="*/ 0 w 421"/>
                <a:gd name="T77" fmla="*/ 0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7"/>
                  </a:lnTo>
                  <a:lnTo>
                    <a:pt x="67" y="62"/>
                  </a:lnTo>
                  <a:lnTo>
                    <a:pt x="97" y="68"/>
                  </a:lnTo>
                  <a:lnTo>
                    <a:pt x="130" y="71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1"/>
                  </a:lnTo>
                  <a:lnTo>
                    <a:pt x="325" y="68"/>
                  </a:lnTo>
                  <a:lnTo>
                    <a:pt x="355" y="62"/>
                  </a:lnTo>
                  <a:lnTo>
                    <a:pt x="379" y="57"/>
                  </a:lnTo>
                  <a:lnTo>
                    <a:pt x="399" y="52"/>
                  </a:lnTo>
                  <a:lnTo>
                    <a:pt x="414" y="46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8"/>
                  </a:lnTo>
                  <a:lnTo>
                    <a:pt x="386" y="12"/>
                  </a:lnTo>
                  <a:lnTo>
                    <a:pt x="373" y="14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8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8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02">
              <a:extLst>
                <a:ext uri="{FF2B5EF4-FFF2-40B4-BE49-F238E27FC236}">
                  <a16:creationId xmlns:a16="http://schemas.microsoft.com/office/drawing/2014/main" id="{0147C5BD-61CA-4628-8367-314048E3C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74800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8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8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1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8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8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03">
              <a:extLst>
                <a:ext uri="{FF2B5EF4-FFF2-40B4-BE49-F238E27FC236}">
                  <a16:creationId xmlns:a16="http://schemas.microsoft.com/office/drawing/2014/main" id="{0FF8383D-0D7A-4AAD-A408-18E59F1FD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50988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7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7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04">
              <a:extLst>
                <a:ext uri="{FF2B5EF4-FFF2-40B4-BE49-F238E27FC236}">
                  <a16:creationId xmlns:a16="http://schemas.microsoft.com/office/drawing/2014/main" id="{6612DBB1-3A54-440E-A58E-87E6E92FC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27175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8 h 75"/>
                <a:gd name="T10" fmla="*/ 67 w 421"/>
                <a:gd name="T11" fmla="*/ 63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3 h 75"/>
                <a:gd name="T28" fmla="*/ 379 w 421"/>
                <a:gd name="T29" fmla="*/ 58 h 75"/>
                <a:gd name="T30" fmla="*/ 399 w 421"/>
                <a:gd name="T31" fmla="*/ 52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4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8"/>
                  </a:lnTo>
                  <a:lnTo>
                    <a:pt x="67" y="63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3"/>
                  </a:lnTo>
                  <a:lnTo>
                    <a:pt x="379" y="58"/>
                  </a:lnTo>
                  <a:lnTo>
                    <a:pt x="399" y="52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CC0062C-013B-4EF3-ACF5-D0CE17455920}"/>
              </a:ext>
            </a:extLst>
          </p:cNvPr>
          <p:cNvGrpSpPr/>
          <p:nvPr/>
        </p:nvGrpSpPr>
        <p:grpSpPr>
          <a:xfrm>
            <a:off x="7428195" y="4465961"/>
            <a:ext cx="344746" cy="310460"/>
            <a:chOff x="879475" y="817563"/>
            <a:chExt cx="287338" cy="258762"/>
          </a:xfrm>
          <a:solidFill>
            <a:schemeClr val="bg1"/>
          </a:solidFill>
        </p:grpSpPr>
        <p:sp>
          <p:nvSpPr>
            <p:cNvPr id="63" name="Freeform 1593">
              <a:extLst>
                <a:ext uri="{FF2B5EF4-FFF2-40B4-BE49-F238E27FC236}">
                  <a16:creationId xmlns:a16="http://schemas.microsoft.com/office/drawing/2014/main" id="{76FF1EED-307F-4692-9B4F-413000507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475" y="817563"/>
              <a:ext cx="287338" cy="171450"/>
            </a:xfrm>
            <a:custGeom>
              <a:avLst/>
              <a:gdLst>
                <a:gd name="T0" fmla="*/ 829 w 904"/>
                <a:gd name="T1" fmla="*/ 0 h 544"/>
                <a:gd name="T2" fmla="*/ 75 w 904"/>
                <a:gd name="T3" fmla="*/ 0 h 544"/>
                <a:gd name="T4" fmla="*/ 67 w 904"/>
                <a:gd name="T5" fmla="*/ 2 h 544"/>
                <a:gd name="T6" fmla="*/ 59 w 904"/>
                <a:gd name="T7" fmla="*/ 3 h 544"/>
                <a:gd name="T8" fmla="*/ 53 w 904"/>
                <a:gd name="T9" fmla="*/ 4 h 544"/>
                <a:gd name="T10" fmla="*/ 46 w 904"/>
                <a:gd name="T11" fmla="*/ 7 h 544"/>
                <a:gd name="T12" fmla="*/ 40 w 904"/>
                <a:gd name="T13" fmla="*/ 10 h 544"/>
                <a:gd name="T14" fmla="*/ 33 w 904"/>
                <a:gd name="T15" fmla="*/ 14 h 544"/>
                <a:gd name="T16" fmla="*/ 27 w 904"/>
                <a:gd name="T17" fmla="*/ 18 h 544"/>
                <a:gd name="T18" fmla="*/ 22 w 904"/>
                <a:gd name="T19" fmla="*/ 23 h 544"/>
                <a:gd name="T20" fmla="*/ 16 w 904"/>
                <a:gd name="T21" fmla="*/ 28 h 544"/>
                <a:gd name="T22" fmla="*/ 12 w 904"/>
                <a:gd name="T23" fmla="*/ 34 h 544"/>
                <a:gd name="T24" fmla="*/ 9 w 904"/>
                <a:gd name="T25" fmla="*/ 40 h 544"/>
                <a:gd name="T26" fmla="*/ 5 w 904"/>
                <a:gd name="T27" fmla="*/ 47 h 544"/>
                <a:gd name="T28" fmla="*/ 3 w 904"/>
                <a:gd name="T29" fmla="*/ 54 h 544"/>
                <a:gd name="T30" fmla="*/ 1 w 904"/>
                <a:gd name="T31" fmla="*/ 61 h 544"/>
                <a:gd name="T32" fmla="*/ 0 w 904"/>
                <a:gd name="T33" fmla="*/ 69 h 544"/>
                <a:gd name="T34" fmla="*/ 0 w 904"/>
                <a:gd name="T35" fmla="*/ 77 h 544"/>
                <a:gd name="T36" fmla="*/ 0 w 904"/>
                <a:gd name="T37" fmla="*/ 544 h 544"/>
                <a:gd name="T38" fmla="*/ 904 w 904"/>
                <a:gd name="T39" fmla="*/ 544 h 544"/>
                <a:gd name="T40" fmla="*/ 904 w 904"/>
                <a:gd name="T41" fmla="*/ 77 h 544"/>
                <a:gd name="T42" fmla="*/ 904 w 904"/>
                <a:gd name="T43" fmla="*/ 69 h 544"/>
                <a:gd name="T44" fmla="*/ 903 w 904"/>
                <a:gd name="T45" fmla="*/ 61 h 544"/>
                <a:gd name="T46" fmla="*/ 901 w 904"/>
                <a:gd name="T47" fmla="*/ 54 h 544"/>
                <a:gd name="T48" fmla="*/ 899 w 904"/>
                <a:gd name="T49" fmla="*/ 47 h 544"/>
                <a:gd name="T50" fmla="*/ 896 w 904"/>
                <a:gd name="T51" fmla="*/ 40 h 544"/>
                <a:gd name="T52" fmla="*/ 892 w 904"/>
                <a:gd name="T53" fmla="*/ 34 h 544"/>
                <a:gd name="T54" fmla="*/ 888 w 904"/>
                <a:gd name="T55" fmla="*/ 28 h 544"/>
                <a:gd name="T56" fmla="*/ 882 w 904"/>
                <a:gd name="T57" fmla="*/ 23 h 544"/>
                <a:gd name="T58" fmla="*/ 877 w 904"/>
                <a:gd name="T59" fmla="*/ 18 h 544"/>
                <a:gd name="T60" fmla="*/ 871 w 904"/>
                <a:gd name="T61" fmla="*/ 14 h 544"/>
                <a:gd name="T62" fmla="*/ 866 w 904"/>
                <a:gd name="T63" fmla="*/ 10 h 544"/>
                <a:gd name="T64" fmla="*/ 859 w 904"/>
                <a:gd name="T65" fmla="*/ 7 h 544"/>
                <a:gd name="T66" fmla="*/ 851 w 904"/>
                <a:gd name="T67" fmla="*/ 4 h 544"/>
                <a:gd name="T68" fmla="*/ 845 w 904"/>
                <a:gd name="T69" fmla="*/ 3 h 544"/>
                <a:gd name="T70" fmla="*/ 837 w 904"/>
                <a:gd name="T71" fmla="*/ 2 h 544"/>
                <a:gd name="T72" fmla="*/ 829 w 904"/>
                <a:gd name="T73" fmla="*/ 0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4" h="544">
                  <a:moveTo>
                    <a:pt x="829" y="0"/>
                  </a:moveTo>
                  <a:lnTo>
                    <a:pt x="75" y="0"/>
                  </a:lnTo>
                  <a:lnTo>
                    <a:pt x="67" y="2"/>
                  </a:lnTo>
                  <a:lnTo>
                    <a:pt x="59" y="3"/>
                  </a:lnTo>
                  <a:lnTo>
                    <a:pt x="53" y="4"/>
                  </a:lnTo>
                  <a:lnTo>
                    <a:pt x="46" y="7"/>
                  </a:lnTo>
                  <a:lnTo>
                    <a:pt x="40" y="10"/>
                  </a:lnTo>
                  <a:lnTo>
                    <a:pt x="33" y="14"/>
                  </a:lnTo>
                  <a:lnTo>
                    <a:pt x="27" y="18"/>
                  </a:lnTo>
                  <a:lnTo>
                    <a:pt x="22" y="23"/>
                  </a:lnTo>
                  <a:lnTo>
                    <a:pt x="16" y="28"/>
                  </a:lnTo>
                  <a:lnTo>
                    <a:pt x="12" y="34"/>
                  </a:lnTo>
                  <a:lnTo>
                    <a:pt x="9" y="40"/>
                  </a:lnTo>
                  <a:lnTo>
                    <a:pt x="5" y="47"/>
                  </a:lnTo>
                  <a:lnTo>
                    <a:pt x="3" y="54"/>
                  </a:lnTo>
                  <a:lnTo>
                    <a:pt x="1" y="61"/>
                  </a:lnTo>
                  <a:lnTo>
                    <a:pt x="0" y="69"/>
                  </a:lnTo>
                  <a:lnTo>
                    <a:pt x="0" y="77"/>
                  </a:lnTo>
                  <a:lnTo>
                    <a:pt x="0" y="544"/>
                  </a:lnTo>
                  <a:lnTo>
                    <a:pt x="904" y="544"/>
                  </a:lnTo>
                  <a:lnTo>
                    <a:pt x="904" y="77"/>
                  </a:lnTo>
                  <a:lnTo>
                    <a:pt x="904" y="69"/>
                  </a:lnTo>
                  <a:lnTo>
                    <a:pt x="903" y="61"/>
                  </a:lnTo>
                  <a:lnTo>
                    <a:pt x="901" y="54"/>
                  </a:lnTo>
                  <a:lnTo>
                    <a:pt x="899" y="47"/>
                  </a:lnTo>
                  <a:lnTo>
                    <a:pt x="896" y="40"/>
                  </a:lnTo>
                  <a:lnTo>
                    <a:pt x="892" y="34"/>
                  </a:lnTo>
                  <a:lnTo>
                    <a:pt x="888" y="28"/>
                  </a:lnTo>
                  <a:lnTo>
                    <a:pt x="882" y="23"/>
                  </a:lnTo>
                  <a:lnTo>
                    <a:pt x="877" y="18"/>
                  </a:lnTo>
                  <a:lnTo>
                    <a:pt x="871" y="14"/>
                  </a:lnTo>
                  <a:lnTo>
                    <a:pt x="866" y="10"/>
                  </a:lnTo>
                  <a:lnTo>
                    <a:pt x="859" y="7"/>
                  </a:lnTo>
                  <a:lnTo>
                    <a:pt x="851" y="4"/>
                  </a:lnTo>
                  <a:lnTo>
                    <a:pt x="845" y="3"/>
                  </a:lnTo>
                  <a:lnTo>
                    <a:pt x="837" y="2"/>
                  </a:lnTo>
                  <a:lnTo>
                    <a:pt x="8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594">
              <a:extLst>
                <a:ext uri="{FF2B5EF4-FFF2-40B4-BE49-F238E27FC236}">
                  <a16:creationId xmlns:a16="http://schemas.microsoft.com/office/drawing/2014/main" id="{697F9CD6-B23E-45B5-8969-57F9790EC7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9475" y="1000125"/>
              <a:ext cx="287338" cy="76200"/>
            </a:xfrm>
            <a:custGeom>
              <a:avLst/>
              <a:gdLst>
                <a:gd name="T0" fmla="*/ 459 w 904"/>
                <a:gd name="T1" fmla="*/ 29 h 241"/>
                <a:gd name="T2" fmla="*/ 469 w 904"/>
                <a:gd name="T3" fmla="*/ 35 h 241"/>
                <a:gd name="T4" fmla="*/ 478 w 904"/>
                <a:gd name="T5" fmla="*/ 43 h 241"/>
                <a:gd name="T6" fmla="*/ 482 w 904"/>
                <a:gd name="T7" fmla="*/ 54 h 241"/>
                <a:gd name="T8" fmla="*/ 482 w 904"/>
                <a:gd name="T9" fmla="*/ 66 h 241"/>
                <a:gd name="T10" fmla="*/ 478 w 904"/>
                <a:gd name="T11" fmla="*/ 77 h 241"/>
                <a:gd name="T12" fmla="*/ 469 w 904"/>
                <a:gd name="T13" fmla="*/ 85 h 241"/>
                <a:gd name="T14" fmla="*/ 459 w 904"/>
                <a:gd name="T15" fmla="*/ 89 h 241"/>
                <a:gd name="T16" fmla="*/ 447 w 904"/>
                <a:gd name="T17" fmla="*/ 89 h 241"/>
                <a:gd name="T18" fmla="*/ 436 w 904"/>
                <a:gd name="T19" fmla="*/ 85 h 241"/>
                <a:gd name="T20" fmla="*/ 427 w 904"/>
                <a:gd name="T21" fmla="*/ 77 h 241"/>
                <a:gd name="T22" fmla="*/ 422 w 904"/>
                <a:gd name="T23" fmla="*/ 66 h 241"/>
                <a:gd name="T24" fmla="*/ 422 w 904"/>
                <a:gd name="T25" fmla="*/ 54 h 241"/>
                <a:gd name="T26" fmla="*/ 427 w 904"/>
                <a:gd name="T27" fmla="*/ 43 h 241"/>
                <a:gd name="T28" fmla="*/ 436 w 904"/>
                <a:gd name="T29" fmla="*/ 35 h 241"/>
                <a:gd name="T30" fmla="*/ 447 w 904"/>
                <a:gd name="T31" fmla="*/ 31 h 241"/>
                <a:gd name="T32" fmla="*/ 452 w 904"/>
                <a:gd name="T33" fmla="*/ 29 h 241"/>
                <a:gd name="T34" fmla="*/ 0 w 904"/>
                <a:gd name="T35" fmla="*/ 83 h 241"/>
                <a:gd name="T36" fmla="*/ 3 w 904"/>
                <a:gd name="T37" fmla="*/ 97 h 241"/>
                <a:gd name="T38" fmla="*/ 9 w 904"/>
                <a:gd name="T39" fmla="*/ 110 h 241"/>
                <a:gd name="T40" fmla="*/ 16 w 904"/>
                <a:gd name="T41" fmla="*/ 122 h 241"/>
                <a:gd name="T42" fmla="*/ 27 w 904"/>
                <a:gd name="T43" fmla="*/ 132 h 241"/>
                <a:gd name="T44" fmla="*/ 40 w 904"/>
                <a:gd name="T45" fmla="*/ 141 h 241"/>
                <a:gd name="T46" fmla="*/ 53 w 904"/>
                <a:gd name="T47" fmla="*/ 147 h 241"/>
                <a:gd name="T48" fmla="*/ 67 w 904"/>
                <a:gd name="T49" fmla="*/ 150 h 241"/>
                <a:gd name="T50" fmla="*/ 437 w 904"/>
                <a:gd name="T51" fmla="*/ 150 h 241"/>
                <a:gd name="T52" fmla="*/ 195 w 904"/>
                <a:gd name="T53" fmla="*/ 211 h 241"/>
                <a:gd name="T54" fmla="*/ 190 w 904"/>
                <a:gd name="T55" fmla="*/ 212 h 241"/>
                <a:gd name="T56" fmla="*/ 186 w 904"/>
                <a:gd name="T57" fmla="*/ 215 h 241"/>
                <a:gd name="T58" fmla="*/ 182 w 904"/>
                <a:gd name="T59" fmla="*/ 220 h 241"/>
                <a:gd name="T60" fmla="*/ 181 w 904"/>
                <a:gd name="T61" fmla="*/ 225 h 241"/>
                <a:gd name="T62" fmla="*/ 182 w 904"/>
                <a:gd name="T63" fmla="*/ 232 h 241"/>
                <a:gd name="T64" fmla="*/ 186 w 904"/>
                <a:gd name="T65" fmla="*/ 236 h 241"/>
                <a:gd name="T66" fmla="*/ 190 w 904"/>
                <a:gd name="T67" fmla="*/ 240 h 241"/>
                <a:gd name="T68" fmla="*/ 195 w 904"/>
                <a:gd name="T69" fmla="*/ 241 h 241"/>
                <a:gd name="T70" fmla="*/ 742 w 904"/>
                <a:gd name="T71" fmla="*/ 241 h 241"/>
                <a:gd name="T72" fmla="*/ 747 w 904"/>
                <a:gd name="T73" fmla="*/ 239 h 241"/>
                <a:gd name="T74" fmla="*/ 752 w 904"/>
                <a:gd name="T75" fmla="*/ 234 h 241"/>
                <a:gd name="T76" fmla="*/ 754 w 904"/>
                <a:gd name="T77" fmla="*/ 229 h 241"/>
                <a:gd name="T78" fmla="*/ 754 w 904"/>
                <a:gd name="T79" fmla="*/ 223 h 241"/>
                <a:gd name="T80" fmla="*/ 752 w 904"/>
                <a:gd name="T81" fmla="*/ 218 h 241"/>
                <a:gd name="T82" fmla="*/ 747 w 904"/>
                <a:gd name="T83" fmla="*/ 213 h 241"/>
                <a:gd name="T84" fmla="*/ 742 w 904"/>
                <a:gd name="T85" fmla="*/ 211 h 241"/>
                <a:gd name="T86" fmla="*/ 468 w 904"/>
                <a:gd name="T87" fmla="*/ 211 h 241"/>
                <a:gd name="T88" fmla="*/ 829 w 904"/>
                <a:gd name="T89" fmla="*/ 150 h 241"/>
                <a:gd name="T90" fmla="*/ 845 w 904"/>
                <a:gd name="T91" fmla="*/ 149 h 241"/>
                <a:gd name="T92" fmla="*/ 859 w 904"/>
                <a:gd name="T93" fmla="*/ 145 h 241"/>
                <a:gd name="T94" fmla="*/ 871 w 904"/>
                <a:gd name="T95" fmla="*/ 137 h 241"/>
                <a:gd name="T96" fmla="*/ 882 w 904"/>
                <a:gd name="T97" fmla="*/ 128 h 241"/>
                <a:gd name="T98" fmla="*/ 892 w 904"/>
                <a:gd name="T99" fmla="*/ 117 h 241"/>
                <a:gd name="T100" fmla="*/ 899 w 904"/>
                <a:gd name="T101" fmla="*/ 104 h 241"/>
                <a:gd name="T102" fmla="*/ 903 w 904"/>
                <a:gd name="T103" fmla="*/ 90 h 241"/>
                <a:gd name="T104" fmla="*/ 904 w 904"/>
                <a:gd name="T105" fmla="*/ 75 h 241"/>
                <a:gd name="T106" fmla="*/ 0 w 904"/>
                <a:gd name="T10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4" h="241">
                  <a:moveTo>
                    <a:pt x="452" y="29"/>
                  </a:moveTo>
                  <a:lnTo>
                    <a:pt x="459" y="29"/>
                  </a:lnTo>
                  <a:lnTo>
                    <a:pt x="464" y="32"/>
                  </a:lnTo>
                  <a:lnTo>
                    <a:pt x="469" y="35"/>
                  </a:lnTo>
                  <a:lnTo>
                    <a:pt x="473" y="38"/>
                  </a:lnTo>
                  <a:lnTo>
                    <a:pt x="478" y="43"/>
                  </a:lnTo>
                  <a:lnTo>
                    <a:pt x="480" y="48"/>
                  </a:lnTo>
                  <a:lnTo>
                    <a:pt x="482" y="54"/>
                  </a:lnTo>
                  <a:lnTo>
                    <a:pt x="482" y="59"/>
                  </a:lnTo>
                  <a:lnTo>
                    <a:pt x="482" y="66"/>
                  </a:lnTo>
                  <a:lnTo>
                    <a:pt x="480" y="71"/>
                  </a:lnTo>
                  <a:lnTo>
                    <a:pt x="478" y="77"/>
                  </a:lnTo>
                  <a:lnTo>
                    <a:pt x="473" y="81"/>
                  </a:lnTo>
                  <a:lnTo>
                    <a:pt x="469" y="85"/>
                  </a:lnTo>
                  <a:lnTo>
                    <a:pt x="464" y="87"/>
                  </a:lnTo>
                  <a:lnTo>
                    <a:pt x="459" y="89"/>
                  </a:lnTo>
                  <a:lnTo>
                    <a:pt x="452" y="90"/>
                  </a:lnTo>
                  <a:lnTo>
                    <a:pt x="447" y="89"/>
                  </a:lnTo>
                  <a:lnTo>
                    <a:pt x="440" y="87"/>
                  </a:lnTo>
                  <a:lnTo>
                    <a:pt x="436" y="85"/>
                  </a:lnTo>
                  <a:lnTo>
                    <a:pt x="431" y="81"/>
                  </a:lnTo>
                  <a:lnTo>
                    <a:pt x="427" y="77"/>
                  </a:lnTo>
                  <a:lnTo>
                    <a:pt x="424" y="71"/>
                  </a:lnTo>
                  <a:lnTo>
                    <a:pt x="422" y="66"/>
                  </a:lnTo>
                  <a:lnTo>
                    <a:pt x="422" y="59"/>
                  </a:lnTo>
                  <a:lnTo>
                    <a:pt x="422" y="54"/>
                  </a:lnTo>
                  <a:lnTo>
                    <a:pt x="424" y="48"/>
                  </a:lnTo>
                  <a:lnTo>
                    <a:pt x="427" y="43"/>
                  </a:lnTo>
                  <a:lnTo>
                    <a:pt x="431" y="38"/>
                  </a:lnTo>
                  <a:lnTo>
                    <a:pt x="436" y="35"/>
                  </a:lnTo>
                  <a:lnTo>
                    <a:pt x="440" y="32"/>
                  </a:lnTo>
                  <a:lnTo>
                    <a:pt x="447" y="31"/>
                  </a:lnTo>
                  <a:lnTo>
                    <a:pt x="452" y="29"/>
                  </a:lnTo>
                  <a:lnTo>
                    <a:pt x="452" y="29"/>
                  </a:lnTo>
                  <a:close/>
                  <a:moveTo>
                    <a:pt x="0" y="75"/>
                  </a:moveTo>
                  <a:lnTo>
                    <a:pt x="0" y="83"/>
                  </a:lnTo>
                  <a:lnTo>
                    <a:pt x="1" y="90"/>
                  </a:lnTo>
                  <a:lnTo>
                    <a:pt x="3" y="97"/>
                  </a:lnTo>
                  <a:lnTo>
                    <a:pt x="5" y="104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6" y="122"/>
                  </a:lnTo>
                  <a:lnTo>
                    <a:pt x="22" y="128"/>
                  </a:lnTo>
                  <a:lnTo>
                    <a:pt x="27" y="132"/>
                  </a:lnTo>
                  <a:lnTo>
                    <a:pt x="33" y="137"/>
                  </a:lnTo>
                  <a:lnTo>
                    <a:pt x="40" y="141"/>
                  </a:lnTo>
                  <a:lnTo>
                    <a:pt x="46" y="145"/>
                  </a:lnTo>
                  <a:lnTo>
                    <a:pt x="53" y="147"/>
                  </a:lnTo>
                  <a:lnTo>
                    <a:pt x="59" y="149"/>
                  </a:lnTo>
                  <a:lnTo>
                    <a:pt x="67" y="150"/>
                  </a:lnTo>
                  <a:lnTo>
                    <a:pt x="75" y="150"/>
                  </a:lnTo>
                  <a:lnTo>
                    <a:pt x="437" y="150"/>
                  </a:lnTo>
                  <a:lnTo>
                    <a:pt x="437" y="211"/>
                  </a:lnTo>
                  <a:lnTo>
                    <a:pt x="195" y="211"/>
                  </a:lnTo>
                  <a:lnTo>
                    <a:pt x="192" y="211"/>
                  </a:lnTo>
                  <a:lnTo>
                    <a:pt x="190" y="212"/>
                  </a:lnTo>
                  <a:lnTo>
                    <a:pt x="188" y="213"/>
                  </a:lnTo>
                  <a:lnTo>
                    <a:pt x="186" y="215"/>
                  </a:lnTo>
                  <a:lnTo>
                    <a:pt x="183" y="218"/>
                  </a:lnTo>
                  <a:lnTo>
                    <a:pt x="182" y="220"/>
                  </a:lnTo>
                  <a:lnTo>
                    <a:pt x="181" y="223"/>
                  </a:lnTo>
                  <a:lnTo>
                    <a:pt x="181" y="225"/>
                  </a:lnTo>
                  <a:lnTo>
                    <a:pt x="181" y="229"/>
                  </a:lnTo>
                  <a:lnTo>
                    <a:pt x="182" y="232"/>
                  </a:lnTo>
                  <a:lnTo>
                    <a:pt x="183" y="234"/>
                  </a:lnTo>
                  <a:lnTo>
                    <a:pt x="186" y="236"/>
                  </a:lnTo>
                  <a:lnTo>
                    <a:pt x="188" y="239"/>
                  </a:lnTo>
                  <a:lnTo>
                    <a:pt x="190" y="240"/>
                  </a:lnTo>
                  <a:lnTo>
                    <a:pt x="192" y="241"/>
                  </a:lnTo>
                  <a:lnTo>
                    <a:pt x="195" y="241"/>
                  </a:lnTo>
                  <a:lnTo>
                    <a:pt x="739" y="241"/>
                  </a:lnTo>
                  <a:lnTo>
                    <a:pt x="742" y="241"/>
                  </a:lnTo>
                  <a:lnTo>
                    <a:pt x="745" y="240"/>
                  </a:lnTo>
                  <a:lnTo>
                    <a:pt x="747" y="239"/>
                  </a:lnTo>
                  <a:lnTo>
                    <a:pt x="750" y="236"/>
                  </a:lnTo>
                  <a:lnTo>
                    <a:pt x="752" y="234"/>
                  </a:lnTo>
                  <a:lnTo>
                    <a:pt x="753" y="232"/>
                  </a:lnTo>
                  <a:lnTo>
                    <a:pt x="754" y="229"/>
                  </a:lnTo>
                  <a:lnTo>
                    <a:pt x="754" y="225"/>
                  </a:lnTo>
                  <a:lnTo>
                    <a:pt x="754" y="223"/>
                  </a:lnTo>
                  <a:lnTo>
                    <a:pt x="753" y="220"/>
                  </a:lnTo>
                  <a:lnTo>
                    <a:pt x="752" y="218"/>
                  </a:lnTo>
                  <a:lnTo>
                    <a:pt x="750" y="215"/>
                  </a:lnTo>
                  <a:lnTo>
                    <a:pt x="747" y="213"/>
                  </a:lnTo>
                  <a:lnTo>
                    <a:pt x="745" y="212"/>
                  </a:lnTo>
                  <a:lnTo>
                    <a:pt x="742" y="211"/>
                  </a:lnTo>
                  <a:lnTo>
                    <a:pt x="739" y="211"/>
                  </a:lnTo>
                  <a:lnTo>
                    <a:pt x="468" y="211"/>
                  </a:lnTo>
                  <a:lnTo>
                    <a:pt x="468" y="150"/>
                  </a:lnTo>
                  <a:lnTo>
                    <a:pt x="829" y="150"/>
                  </a:lnTo>
                  <a:lnTo>
                    <a:pt x="837" y="150"/>
                  </a:lnTo>
                  <a:lnTo>
                    <a:pt x="845" y="149"/>
                  </a:lnTo>
                  <a:lnTo>
                    <a:pt x="851" y="147"/>
                  </a:lnTo>
                  <a:lnTo>
                    <a:pt x="859" y="145"/>
                  </a:lnTo>
                  <a:lnTo>
                    <a:pt x="866" y="141"/>
                  </a:lnTo>
                  <a:lnTo>
                    <a:pt x="871" y="137"/>
                  </a:lnTo>
                  <a:lnTo>
                    <a:pt x="877" y="132"/>
                  </a:lnTo>
                  <a:lnTo>
                    <a:pt x="882" y="128"/>
                  </a:lnTo>
                  <a:lnTo>
                    <a:pt x="888" y="122"/>
                  </a:lnTo>
                  <a:lnTo>
                    <a:pt x="892" y="117"/>
                  </a:lnTo>
                  <a:lnTo>
                    <a:pt x="896" y="110"/>
                  </a:lnTo>
                  <a:lnTo>
                    <a:pt x="899" y="104"/>
                  </a:lnTo>
                  <a:lnTo>
                    <a:pt x="901" y="97"/>
                  </a:lnTo>
                  <a:lnTo>
                    <a:pt x="903" y="90"/>
                  </a:lnTo>
                  <a:lnTo>
                    <a:pt x="904" y="83"/>
                  </a:lnTo>
                  <a:lnTo>
                    <a:pt x="904" y="75"/>
                  </a:lnTo>
                  <a:lnTo>
                    <a:pt x="904" y="0"/>
                  </a:lnTo>
                  <a:lnTo>
                    <a:pt x="0" y="0"/>
                  </a:lnTo>
                  <a:lnTo>
                    <a:pt x="0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9433BDDA-BFBF-451C-B9B1-BE03D06160A6}"/>
              </a:ext>
            </a:extLst>
          </p:cNvPr>
          <p:cNvSpPr txBox="1"/>
          <p:nvPr/>
        </p:nvSpPr>
        <p:spPr>
          <a:xfrm>
            <a:off x="4363745" y="3699203"/>
            <a:ext cx="149426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Removing entries for England and Scotland (Out Of Scope) - Pandas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A1CB6C6-C630-4E41-88B9-0CD5CD6CBA05}"/>
              </a:ext>
            </a:extLst>
          </p:cNvPr>
          <p:cNvSpPr txBox="1"/>
          <p:nvPr/>
        </p:nvSpPr>
        <p:spPr>
          <a:xfrm>
            <a:off x="3372031" y="2024834"/>
            <a:ext cx="149426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Filling </a:t>
            </a:r>
            <a:r>
              <a:rPr lang="en-US" sz="1400" b="1" dirty="0" err="1">
                <a:solidFill>
                  <a:schemeClr val="bg1"/>
                </a:solidFill>
              </a:rPr>
              <a:t>NaN</a:t>
            </a:r>
            <a:r>
              <a:rPr lang="en-US" sz="1400" b="1" dirty="0">
                <a:solidFill>
                  <a:schemeClr val="bg1"/>
                </a:solidFill>
              </a:rPr>
              <a:t> - Pandas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2DD05E1-5387-4CC4-8728-D941E37DFDBF}"/>
              </a:ext>
            </a:extLst>
          </p:cNvPr>
          <p:cNvSpPr txBox="1"/>
          <p:nvPr/>
        </p:nvSpPr>
        <p:spPr>
          <a:xfrm>
            <a:off x="5194783" y="5569514"/>
            <a:ext cx="1715815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Several entries have no coordinates and have to be removed - Pandas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D67E68F-ACCE-419A-842F-BADFA9CBA073}"/>
              </a:ext>
            </a:extLst>
          </p:cNvPr>
          <p:cNvSpPr txBox="1"/>
          <p:nvPr/>
        </p:nvSpPr>
        <p:spPr>
          <a:xfrm>
            <a:off x="7170657" y="5751536"/>
            <a:ext cx="320331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Final size: 4936 entries</a:t>
            </a:r>
          </a:p>
        </p:txBody>
      </p:sp>
      <p:pic>
        <p:nvPicPr>
          <p:cNvPr id="5" name="Graphic 4" descr="Mop and bucket">
            <a:extLst>
              <a:ext uri="{FF2B5EF4-FFF2-40B4-BE49-F238E27FC236}">
                <a16:creationId xmlns:a16="http://schemas.microsoft.com/office/drawing/2014/main" id="{24B8245D-9916-44DB-8A1B-BABE43181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71496" y="1464678"/>
            <a:ext cx="486772" cy="486772"/>
          </a:xfrm>
          <a:prstGeom prst="rect">
            <a:avLst/>
          </a:prstGeom>
        </p:spPr>
      </p:pic>
      <p:pic>
        <p:nvPicPr>
          <p:cNvPr id="34" name="Graphic 33" descr="Mop and bucket">
            <a:extLst>
              <a:ext uri="{FF2B5EF4-FFF2-40B4-BE49-F238E27FC236}">
                <a16:creationId xmlns:a16="http://schemas.microsoft.com/office/drawing/2014/main" id="{CA6BDE41-FD69-49FE-B3E3-C4B7CF678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87962" y="3158797"/>
            <a:ext cx="486772" cy="48677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C4592BE6-C97E-4566-814D-808D1D98C91C}"/>
              </a:ext>
            </a:extLst>
          </p:cNvPr>
          <p:cNvSpPr txBox="1"/>
          <p:nvPr/>
        </p:nvSpPr>
        <p:spPr>
          <a:xfrm>
            <a:off x="6465203" y="3500639"/>
            <a:ext cx="303981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Total entries: 7790</a:t>
            </a:r>
          </a:p>
        </p:txBody>
      </p:sp>
      <p:pic>
        <p:nvPicPr>
          <p:cNvPr id="37" name="Graphic 36" descr="World">
            <a:extLst>
              <a:ext uri="{FF2B5EF4-FFF2-40B4-BE49-F238E27FC236}">
                <a16:creationId xmlns:a16="http://schemas.microsoft.com/office/drawing/2014/main" id="{7292AB21-7978-4059-81D5-969A3F570D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83104" y="4969110"/>
            <a:ext cx="619476" cy="61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47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16E9FCC-764E-4208-8E31-793673045B14}"/>
              </a:ext>
            </a:extLst>
          </p:cNvPr>
          <p:cNvSpPr txBox="1"/>
          <p:nvPr/>
        </p:nvSpPr>
        <p:spPr>
          <a:xfrm>
            <a:off x="981075" y="476389"/>
            <a:ext cx="1022985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Grouping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4DFF3C-9DF6-4807-BB2E-BC6FC9D5B936}"/>
              </a:ext>
            </a:extLst>
          </p:cNvPr>
          <p:cNvGrpSpPr/>
          <p:nvPr/>
        </p:nvGrpSpPr>
        <p:grpSpPr>
          <a:xfrm flipH="1">
            <a:off x="5528544" y="209489"/>
            <a:ext cx="1134913" cy="229001"/>
            <a:chOff x="4629150" y="-2190750"/>
            <a:chExt cx="3508236" cy="707886"/>
          </a:xfrm>
        </p:grpSpPr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CCBF3BED-838A-4B4F-A38D-8006ABAFE724}"/>
                </a:ext>
              </a:extLst>
            </p:cNvPr>
            <p:cNvSpPr/>
            <p:nvPr/>
          </p:nvSpPr>
          <p:spPr>
            <a:xfrm>
              <a:off x="4629150" y="-2190750"/>
              <a:ext cx="707886" cy="707886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DD665D1-3FA9-4808-AC2D-F56A73E718ED}"/>
                </a:ext>
              </a:extLst>
            </p:cNvPr>
            <p:cNvSpPr/>
            <p:nvPr/>
          </p:nvSpPr>
          <p:spPr>
            <a:xfrm>
              <a:off x="5562600" y="-2190750"/>
              <a:ext cx="707886" cy="7078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E93FCB1-FCBA-4444-A4C0-52C598507A97}"/>
                </a:ext>
              </a:extLst>
            </p:cNvPr>
            <p:cNvSpPr/>
            <p:nvPr/>
          </p:nvSpPr>
          <p:spPr>
            <a:xfrm>
              <a:off x="6496050" y="-2190750"/>
              <a:ext cx="707886" cy="7078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818B12F0-31DD-4CD4-A806-5DBC30D3E154}"/>
                </a:ext>
              </a:extLst>
            </p:cNvPr>
            <p:cNvSpPr/>
            <p:nvPr/>
          </p:nvSpPr>
          <p:spPr>
            <a:xfrm>
              <a:off x="7429500" y="-2190750"/>
              <a:ext cx="707886" cy="7078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Hexagon 1">
            <a:extLst>
              <a:ext uri="{FF2B5EF4-FFF2-40B4-BE49-F238E27FC236}">
                <a16:creationId xmlns:a16="http://schemas.microsoft.com/office/drawing/2014/main" id="{1019C0C3-EA67-4DE0-BCA2-0340FF6C764B}"/>
              </a:ext>
            </a:extLst>
          </p:cNvPr>
          <p:cNvSpPr/>
          <p:nvPr/>
        </p:nvSpPr>
        <p:spPr>
          <a:xfrm rot="5400000">
            <a:off x="3022791" y="1239002"/>
            <a:ext cx="2212928" cy="190769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457200" tIns="0" rtlCol="0" anchor="ctr"/>
          <a:lstStyle/>
          <a:p>
            <a:pPr algn="ctr"/>
            <a:endParaRPr lang="en-US" sz="1400" b="1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3CD9FCDE-669B-40CC-A9A5-1DA9AA37C584}"/>
              </a:ext>
            </a:extLst>
          </p:cNvPr>
          <p:cNvSpPr/>
          <p:nvPr/>
        </p:nvSpPr>
        <p:spPr>
          <a:xfrm rot="5400000">
            <a:off x="3999203" y="3006686"/>
            <a:ext cx="2212928" cy="190769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45720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b="1" dirty="0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FFB22726-2DDD-418B-A5E4-B0FE90E25B5B}"/>
              </a:ext>
            </a:extLst>
          </p:cNvPr>
          <p:cNvSpPr/>
          <p:nvPr/>
        </p:nvSpPr>
        <p:spPr>
          <a:xfrm rot="5400000">
            <a:off x="4976812" y="4797688"/>
            <a:ext cx="2212928" cy="1907697"/>
          </a:xfrm>
          <a:prstGeom prst="hexagon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45720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79898B-4807-44C4-A092-CFB879E1B0F3}"/>
              </a:ext>
            </a:extLst>
          </p:cNvPr>
          <p:cNvSpPr txBox="1"/>
          <p:nvPr/>
        </p:nvSpPr>
        <p:spPr>
          <a:xfrm>
            <a:off x="5397784" y="1708064"/>
            <a:ext cx="303981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Found a small database with each state in the US and their corresponding region according to the US Census </a:t>
            </a:r>
            <a:r>
              <a:rPr lang="en-US" sz="1400" dirty="0" err="1"/>
              <a:t>Detp</a:t>
            </a:r>
            <a:r>
              <a:rPr lang="en-US" sz="1400" dirty="0"/>
              <a:t>.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1F52B93-2639-4655-B009-F90A14138807}"/>
              </a:ext>
            </a:extLst>
          </p:cNvPr>
          <p:cNvGrpSpPr/>
          <p:nvPr/>
        </p:nvGrpSpPr>
        <p:grpSpPr>
          <a:xfrm>
            <a:off x="6432549" y="2604792"/>
            <a:ext cx="326538" cy="328352"/>
            <a:chOff x="3746500" y="1344613"/>
            <a:chExt cx="285750" cy="287338"/>
          </a:xfrm>
          <a:solidFill>
            <a:schemeClr val="bg1"/>
          </a:solidFill>
        </p:grpSpPr>
        <p:sp>
          <p:nvSpPr>
            <p:cNvPr id="47" name="Freeform 497">
              <a:extLst>
                <a:ext uri="{FF2B5EF4-FFF2-40B4-BE49-F238E27FC236}">
                  <a16:creationId xmlns:a16="http://schemas.microsoft.com/office/drawing/2014/main" id="{483FE552-5298-4300-9935-3950079CB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500" y="1344613"/>
              <a:ext cx="285750" cy="182563"/>
            </a:xfrm>
            <a:custGeom>
              <a:avLst/>
              <a:gdLst>
                <a:gd name="T0" fmla="*/ 0 w 903"/>
                <a:gd name="T1" fmla="*/ 0 h 573"/>
                <a:gd name="T2" fmla="*/ 0 w 903"/>
                <a:gd name="T3" fmla="*/ 467 h 573"/>
                <a:gd name="T4" fmla="*/ 1 w 903"/>
                <a:gd name="T5" fmla="*/ 459 h 573"/>
                <a:gd name="T6" fmla="*/ 2 w 903"/>
                <a:gd name="T7" fmla="*/ 453 h 573"/>
                <a:gd name="T8" fmla="*/ 5 w 903"/>
                <a:gd name="T9" fmla="*/ 446 h 573"/>
                <a:gd name="T10" fmla="*/ 8 w 903"/>
                <a:gd name="T11" fmla="*/ 440 h 573"/>
                <a:gd name="T12" fmla="*/ 12 w 903"/>
                <a:gd name="T13" fmla="*/ 434 h 573"/>
                <a:gd name="T14" fmla="*/ 18 w 903"/>
                <a:gd name="T15" fmla="*/ 428 h 573"/>
                <a:gd name="T16" fmla="*/ 23 w 903"/>
                <a:gd name="T17" fmla="*/ 423 h 573"/>
                <a:gd name="T18" fmla="*/ 30 w 903"/>
                <a:gd name="T19" fmla="*/ 419 h 573"/>
                <a:gd name="T20" fmla="*/ 30 w 903"/>
                <a:gd name="T21" fmla="*/ 30 h 573"/>
                <a:gd name="T22" fmla="*/ 873 w 903"/>
                <a:gd name="T23" fmla="*/ 30 h 573"/>
                <a:gd name="T24" fmla="*/ 873 w 903"/>
                <a:gd name="T25" fmla="*/ 543 h 573"/>
                <a:gd name="T26" fmla="*/ 481 w 903"/>
                <a:gd name="T27" fmla="*/ 543 h 573"/>
                <a:gd name="T28" fmla="*/ 481 w 903"/>
                <a:gd name="T29" fmla="*/ 573 h 573"/>
                <a:gd name="T30" fmla="*/ 903 w 903"/>
                <a:gd name="T31" fmla="*/ 573 h 573"/>
                <a:gd name="T32" fmla="*/ 903 w 903"/>
                <a:gd name="T33" fmla="*/ 0 h 573"/>
                <a:gd name="T34" fmla="*/ 0 w 903"/>
                <a:gd name="T3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3" h="573">
                  <a:moveTo>
                    <a:pt x="0" y="0"/>
                  </a:moveTo>
                  <a:lnTo>
                    <a:pt x="0" y="467"/>
                  </a:lnTo>
                  <a:lnTo>
                    <a:pt x="1" y="459"/>
                  </a:lnTo>
                  <a:lnTo>
                    <a:pt x="2" y="453"/>
                  </a:lnTo>
                  <a:lnTo>
                    <a:pt x="5" y="446"/>
                  </a:lnTo>
                  <a:lnTo>
                    <a:pt x="8" y="440"/>
                  </a:lnTo>
                  <a:lnTo>
                    <a:pt x="12" y="434"/>
                  </a:lnTo>
                  <a:lnTo>
                    <a:pt x="18" y="428"/>
                  </a:lnTo>
                  <a:lnTo>
                    <a:pt x="23" y="423"/>
                  </a:lnTo>
                  <a:lnTo>
                    <a:pt x="30" y="419"/>
                  </a:lnTo>
                  <a:lnTo>
                    <a:pt x="30" y="30"/>
                  </a:lnTo>
                  <a:lnTo>
                    <a:pt x="873" y="30"/>
                  </a:lnTo>
                  <a:lnTo>
                    <a:pt x="873" y="543"/>
                  </a:lnTo>
                  <a:lnTo>
                    <a:pt x="481" y="543"/>
                  </a:lnTo>
                  <a:lnTo>
                    <a:pt x="481" y="573"/>
                  </a:lnTo>
                  <a:lnTo>
                    <a:pt x="903" y="573"/>
                  </a:lnTo>
                  <a:lnTo>
                    <a:pt x="9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98">
              <a:extLst>
                <a:ext uri="{FF2B5EF4-FFF2-40B4-BE49-F238E27FC236}">
                  <a16:creationId xmlns:a16="http://schemas.microsoft.com/office/drawing/2014/main" id="{261287B7-B37E-48FD-820B-6D7B47273B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5075" y="1373188"/>
              <a:ext cx="228600" cy="125413"/>
            </a:xfrm>
            <a:custGeom>
              <a:avLst/>
              <a:gdLst>
                <a:gd name="T0" fmla="*/ 330 w 723"/>
                <a:gd name="T1" fmla="*/ 283 h 392"/>
                <a:gd name="T2" fmla="*/ 295 w 723"/>
                <a:gd name="T3" fmla="*/ 263 h 392"/>
                <a:gd name="T4" fmla="*/ 269 w 723"/>
                <a:gd name="T5" fmla="*/ 232 h 392"/>
                <a:gd name="T6" fmla="*/ 257 w 723"/>
                <a:gd name="T7" fmla="*/ 192 h 392"/>
                <a:gd name="T8" fmla="*/ 260 w 723"/>
                <a:gd name="T9" fmla="*/ 151 h 392"/>
                <a:gd name="T10" fmla="*/ 281 w 723"/>
                <a:gd name="T11" fmla="*/ 115 h 392"/>
                <a:gd name="T12" fmla="*/ 312 w 723"/>
                <a:gd name="T13" fmla="*/ 90 h 392"/>
                <a:gd name="T14" fmla="*/ 350 w 723"/>
                <a:gd name="T15" fmla="*/ 77 h 392"/>
                <a:gd name="T16" fmla="*/ 392 w 723"/>
                <a:gd name="T17" fmla="*/ 81 h 392"/>
                <a:gd name="T18" fmla="*/ 429 w 723"/>
                <a:gd name="T19" fmla="*/ 100 h 392"/>
                <a:gd name="T20" fmla="*/ 454 w 723"/>
                <a:gd name="T21" fmla="*/ 131 h 392"/>
                <a:gd name="T22" fmla="*/ 466 w 723"/>
                <a:gd name="T23" fmla="*/ 171 h 392"/>
                <a:gd name="T24" fmla="*/ 462 w 723"/>
                <a:gd name="T25" fmla="*/ 213 h 392"/>
                <a:gd name="T26" fmla="*/ 443 w 723"/>
                <a:gd name="T27" fmla="*/ 248 h 392"/>
                <a:gd name="T28" fmla="*/ 412 w 723"/>
                <a:gd name="T29" fmla="*/ 274 h 392"/>
                <a:gd name="T30" fmla="*/ 372 w 723"/>
                <a:gd name="T31" fmla="*/ 287 h 392"/>
                <a:gd name="T32" fmla="*/ 96 w 723"/>
                <a:gd name="T33" fmla="*/ 151 h 392"/>
                <a:gd name="T34" fmla="*/ 68 w 723"/>
                <a:gd name="T35" fmla="*/ 131 h 392"/>
                <a:gd name="T36" fmla="*/ 61 w 723"/>
                <a:gd name="T37" fmla="*/ 97 h 392"/>
                <a:gd name="T38" fmla="*/ 80 w 723"/>
                <a:gd name="T39" fmla="*/ 69 h 392"/>
                <a:gd name="T40" fmla="*/ 114 w 723"/>
                <a:gd name="T41" fmla="*/ 63 h 392"/>
                <a:gd name="T42" fmla="*/ 143 w 723"/>
                <a:gd name="T43" fmla="*/ 81 h 392"/>
                <a:gd name="T44" fmla="*/ 150 w 723"/>
                <a:gd name="T45" fmla="*/ 115 h 392"/>
                <a:gd name="T46" fmla="*/ 131 w 723"/>
                <a:gd name="T47" fmla="*/ 144 h 392"/>
                <a:gd name="T48" fmla="*/ 106 w 723"/>
                <a:gd name="T49" fmla="*/ 152 h 392"/>
                <a:gd name="T50" fmla="*/ 642 w 723"/>
                <a:gd name="T51" fmla="*/ 249 h 392"/>
                <a:gd name="T52" fmla="*/ 661 w 723"/>
                <a:gd name="T53" fmla="*/ 278 h 392"/>
                <a:gd name="T54" fmla="*/ 655 w 723"/>
                <a:gd name="T55" fmla="*/ 313 h 392"/>
                <a:gd name="T56" fmla="*/ 626 w 723"/>
                <a:gd name="T57" fmla="*/ 331 h 392"/>
                <a:gd name="T58" fmla="*/ 592 w 723"/>
                <a:gd name="T59" fmla="*/ 324 h 392"/>
                <a:gd name="T60" fmla="*/ 573 w 723"/>
                <a:gd name="T61" fmla="*/ 297 h 392"/>
                <a:gd name="T62" fmla="*/ 580 w 723"/>
                <a:gd name="T63" fmla="*/ 262 h 392"/>
                <a:gd name="T64" fmla="*/ 608 w 723"/>
                <a:gd name="T65" fmla="*/ 243 h 392"/>
                <a:gd name="T66" fmla="*/ 669 w 723"/>
                <a:gd name="T67" fmla="*/ 392 h 392"/>
                <a:gd name="T68" fmla="*/ 691 w 723"/>
                <a:gd name="T69" fmla="*/ 386 h 392"/>
                <a:gd name="T70" fmla="*/ 709 w 723"/>
                <a:gd name="T71" fmla="*/ 371 h 392"/>
                <a:gd name="T72" fmla="*/ 720 w 723"/>
                <a:gd name="T73" fmla="*/ 350 h 392"/>
                <a:gd name="T74" fmla="*/ 723 w 723"/>
                <a:gd name="T75" fmla="*/ 62 h 392"/>
                <a:gd name="T76" fmla="*/ 718 w 723"/>
                <a:gd name="T77" fmla="*/ 38 h 392"/>
                <a:gd name="T78" fmla="*/ 705 w 723"/>
                <a:gd name="T79" fmla="*/ 19 h 392"/>
                <a:gd name="T80" fmla="*/ 686 w 723"/>
                <a:gd name="T81" fmla="*/ 6 h 392"/>
                <a:gd name="T82" fmla="*/ 663 w 723"/>
                <a:gd name="T83" fmla="*/ 2 h 392"/>
                <a:gd name="T84" fmla="*/ 43 w 723"/>
                <a:gd name="T85" fmla="*/ 4 h 392"/>
                <a:gd name="T86" fmla="*/ 22 w 723"/>
                <a:gd name="T87" fmla="*/ 14 h 392"/>
                <a:gd name="T88" fmla="*/ 7 w 723"/>
                <a:gd name="T89" fmla="*/ 33 h 392"/>
                <a:gd name="T90" fmla="*/ 1 w 723"/>
                <a:gd name="T91" fmla="*/ 55 h 392"/>
                <a:gd name="T92" fmla="*/ 46 w 723"/>
                <a:gd name="T93" fmla="*/ 294 h 392"/>
                <a:gd name="T94" fmla="*/ 151 w 723"/>
                <a:gd name="T95" fmla="*/ 287 h 392"/>
                <a:gd name="T96" fmla="*/ 244 w 723"/>
                <a:gd name="T97" fmla="*/ 293 h 392"/>
                <a:gd name="T98" fmla="*/ 326 w 723"/>
                <a:gd name="T99" fmla="*/ 312 h 392"/>
                <a:gd name="T100" fmla="*/ 373 w 723"/>
                <a:gd name="T101" fmla="*/ 337 h 392"/>
                <a:gd name="T102" fmla="*/ 389 w 723"/>
                <a:gd name="T103" fmla="*/ 36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23" h="392">
                  <a:moveTo>
                    <a:pt x="361" y="287"/>
                  </a:moveTo>
                  <a:lnTo>
                    <a:pt x="350" y="287"/>
                  </a:lnTo>
                  <a:lnTo>
                    <a:pt x="341" y="285"/>
                  </a:lnTo>
                  <a:lnTo>
                    <a:pt x="330" y="283"/>
                  </a:lnTo>
                  <a:lnTo>
                    <a:pt x="320" y="278"/>
                  </a:lnTo>
                  <a:lnTo>
                    <a:pt x="312" y="274"/>
                  </a:lnTo>
                  <a:lnTo>
                    <a:pt x="302" y="269"/>
                  </a:lnTo>
                  <a:lnTo>
                    <a:pt x="295" y="263"/>
                  </a:lnTo>
                  <a:lnTo>
                    <a:pt x="287" y="256"/>
                  </a:lnTo>
                  <a:lnTo>
                    <a:pt x="281" y="248"/>
                  </a:lnTo>
                  <a:lnTo>
                    <a:pt x="274" y="241"/>
                  </a:lnTo>
                  <a:lnTo>
                    <a:pt x="269" y="232"/>
                  </a:lnTo>
                  <a:lnTo>
                    <a:pt x="265" y="223"/>
                  </a:lnTo>
                  <a:lnTo>
                    <a:pt x="260" y="213"/>
                  </a:lnTo>
                  <a:lnTo>
                    <a:pt x="258" y="203"/>
                  </a:lnTo>
                  <a:lnTo>
                    <a:pt x="257" y="192"/>
                  </a:lnTo>
                  <a:lnTo>
                    <a:pt x="256" y="182"/>
                  </a:lnTo>
                  <a:lnTo>
                    <a:pt x="257" y="171"/>
                  </a:lnTo>
                  <a:lnTo>
                    <a:pt x="258" y="160"/>
                  </a:lnTo>
                  <a:lnTo>
                    <a:pt x="260" y="151"/>
                  </a:lnTo>
                  <a:lnTo>
                    <a:pt x="265" y="141"/>
                  </a:lnTo>
                  <a:lnTo>
                    <a:pt x="269" y="131"/>
                  </a:lnTo>
                  <a:lnTo>
                    <a:pt x="274" y="123"/>
                  </a:lnTo>
                  <a:lnTo>
                    <a:pt x="281" y="115"/>
                  </a:lnTo>
                  <a:lnTo>
                    <a:pt x="287" y="108"/>
                  </a:lnTo>
                  <a:lnTo>
                    <a:pt x="295" y="100"/>
                  </a:lnTo>
                  <a:lnTo>
                    <a:pt x="302" y="95"/>
                  </a:lnTo>
                  <a:lnTo>
                    <a:pt x="312" y="90"/>
                  </a:lnTo>
                  <a:lnTo>
                    <a:pt x="320" y="84"/>
                  </a:lnTo>
                  <a:lnTo>
                    <a:pt x="330" y="81"/>
                  </a:lnTo>
                  <a:lnTo>
                    <a:pt x="341" y="79"/>
                  </a:lnTo>
                  <a:lnTo>
                    <a:pt x="350" y="77"/>
                  </a:lnTo>
                  <a:lnTo>
                    <a:pt x="361" y="77"/>
                  </a:lnTo>
                  <a:lnTo>
                    <a:pt x="372" y="77"/>
                  </a:lnTo>
                  <a:lnTo>
                    <a:pt x="383" y="79"/>
                  </a:lnTo>
                  <a:lnTo>
                    <a:pt x="392" y="81"/>
                  </a:lnTo>
                  <a:lnTo>
                    <a:pt x="403" y="84"/>
                  </a:lnTo>
                  <a:lnTo>
                    <a:pt x="412" y="90"/>
                  </a:lnTo>
                  <a:lnTo>
                    <a:pt x="420" y="95"/>
                  </a:lnTo>
                  <a:lnTo>
                    <a:pt x="429" y="100"/>
                  </a:lnTo>
                  <a:lnTo>
                    <a:pt x="436" y="108"/>
                  </a:lnTo>
                  <a:lnTo>
                    <a:pt x="443" y="115"/>
                  </a:lnTo>
                  <a:lnTo>
                    <a:pt x="449" y="123"/>
                  </a:lnTo>
                  <a:lnTo>
                    <a:pt x="454" y="131"/>
                  </a:lnTo>
                  <a:lnTo>
                    <a:pt x="459" y="141"/>
                  </a:lnTo>
                  <a:lnTo>
                    <a:pt x="462" y="151"/>
                  </a:lnTo>
                  <a:lnTo>
                    <a:pt x="465" y="160"/>
                  </a:lnTo>
                  <a:lnTo>
                    <a:pt x="466" y="171"/>
                  </a:lnTo>
                  <a:lnTo>
                    <a:pt x="467" y="182"/>
                  </a:lnTo>
                  <a:lnTo>
                    <a:pt x="466" y="192"/>
                  </a:lnTo>
                  <a:lnTo>
                    <a:pt x="465" y="203"/>
                  </a:lnTo>
                  <a:lnTo>
                    <a:pt x="462" y="213"/>
                  </a:lnTo>
                  <a:lnTo>
                    <a:pt x="459" y="223"/>
                  </a:lnTo>
                  <a:lnTo>
                    <a:pt x="454" y="232"/>
                  </a:lnTo>
                  <a:lnTo>
                    <a:pt x="449" y="241"/>
                  </a:lnTo>
                  <a:lnTo>
                    <a:pt x="443" y="248"/>
                  </a:lnTo>
                  <a:lnTo>
                    <a:pt x="436" y="256"/>
                  </a:lnTo>
                  <a:lnTo>
                    <a:pt x="429" y="263"/>
                  </a:lnTo>
                  <a:lnTo>
                    <a:pt x="420" y="269"/>
                  </a:lnTo>
                  <a:lnTo>
                    <a:pt x="412" y="274"/>
                  </a:lnTo>
                  <a:lnTo>
                    <a:pt x="403" y="278"/>
                  </a:lnTo>
                  <a:lnTo>
                    <a:pt x="392" y="283"/>
                  </a:lnTo>
                  <a:lnTo>
                    <a:pt x="383" y="285"/>
                  </a:lnTo>
                  <a:lnTo>
                    <a:pt x="372" y="287"/>
                  </a:lnTo>
                  <a:lnTo>
                    <a:pt x="361" y="287"/>
                  </a:lnTo>
                  <a:lnTo>
                    <a:pt x="361" y="287"/>
                  </a:lnTo>
                  <a:close/>
                  <a:moveTo>
                    <a:pt x="106" y="152"/>
                  </a:moveTo>
                  <a:lnTo>
                    <a:pt x="96" y="151"/>
                  </a:lnTo>
                  <a:lnTo>
                    <a:pt x="88" y="149"/>
                  </a:lnTo>
                  <a:lnTo>
                    <a:pt x="80" y="144"/>
                  </a:lnTo>
                  <a:lnTo>
                    <a:pt x="74" y="139"/>
                  </a:lnTo>
                  <a:lnTo>
                    <a:pt x="68" y="131"/>
                  </a:lnTo>
                  <a:lnTo>
                    <a:pt x="64" y="124"/>
                  </a:lnTo>
                  <a:lnTo>
                    <a:pt x="61" y="115"/>
                  </a:lnTo>
                  <a:lnTo>
                    <a:pt x="61" y="107"/>
                  </a:lnTo>
                  <a:lnTo>
                    <a:pt x="61" y="97"/>
                  </a:lnTo>
                  <a:lnTo>
                    <a:pt x="64" y="88"/>
                  </a:lnTo>
                  <a:lnTo>
                    <a:pt x="68" y="81"/>
                  </a:lnTo>
                  <a:lnTo>
                    <a:pt x="74" y="74"/>
                  </a:lnTo>
                  <a:lnTo>
                    <a:pt x="80" y="69"/>
                  </a:lnTo>
                  <a:lnTo>
                    <a:pt x="88" y="65"/>
                  </a:lnTo>
                  <a:lnTo>
                    <a:pt x="96" y="63"/>
                  </a:lnTo>
                  <a:lnTo>
                    <a:pt x="106" y="62"/>
                  </a:lnTo>
                  <a:lnTo>
                    <a:pt x="114" y="63"/>
                  </a:lnTo>
                  <a:lnTo>
                    <a:pt x="123" y="65"/>
                  </a:lnTo>
                  <a:lnTo>
                    <a:pt x="131" y="69"/>
                  </a:lnTo>
                  <a:lnTo>
                    <a:pt x="137" y="74"/>
                  </a:lnTo>
                  <a:lnTo>
                    <a:pt x="143" y="81"/>
                  </a:lnTo>
                  <a:lnTo>
                    <a:pt x="147" y="88"/>
                  </a:lnTo>
                  <a:lnTo>
                    <a:pt x="150" y="97"/>
                  </a:lnTo>
                  <a:lnTo>
                    <a:pt x="151" y="107"/>
                  </a:lnTo>
                  <a:lnTo>
                    <a:pt x="150" y="115"/>
                  </a:lnTo>
                  <a:lnTo>
                    <a:pt x="148" y="124"/>
                  </a:lnTo>
                  <a:lnTo>
                    <a:pt x="143" y="131"/>
                  </a:lnTo>
                  <a:lnTo>
                    <a:pt x="137" y="139"/>
                  </a:lnTo>
                  <a:lnTo>
                    <a:pt x="131" y="144"/>
                  </a:lnTo>
                  <a:lnTo>
                    <a:pt x="123" y="149"/>
                  </a:lnTo>
                  <a:lnTo>
                    <a:pt x="114" y="151"/>
                  </a:lnTo>
                  <a:lnTo>
                    <a:pt x="106" y="152"/>
                  </a:lnTo>
                  <a:lnTo>
                    <a:pt x="106" y="152"/>
                  </a:lnTo>
                  <a:close/>
                  <a:moveTo>
                    <a:pt x="617" y="242"/>
                  </a:moveTo>
                  <a:lnTo>
                    <a:pt x="626" y="243"/>
                  </a:lnTo>
                  <a:lnTo>
                    <a:pt x="635" y="245"/>
                  </a:lnTo>
                  <a:lnTo>
                    <a:pt x="642" y="249"/>
                  </a:lnTo>
                  <a:lnTo>
                    <a:pt x="650" y="255"/>
                  </a:lnTo>
                  <a:lnTo>
                    <a:pt x="655" y="262"/>
                  </a:lnTo>
                  <a:lnTo>
                    <a:pt x="659" y="270"/>
                  </a:lnTo>
                  <a:lnTo>
                    <a:pt x="661" y="278"/>
                  </a:lnTo>
                  <a:lnTo>
                    <a:pt x="663" y="287"/>
                  </a:lnTo>
                  <a:lnTo>
                    <a:pt x="661" y="297"/>
                  </a:lnTo>
                  <a:lnTo>
                    <a:pt x="659" y="305"/>
                  </a:lnTo>
                  <a:lnTo>
                    <a:pt x="655" y="313"/>
                  </a:lnTo>
                  <a:lnTo>
                    <a:pt x="650" y="319"/>
                  </a:lnTo>
                  <a:lnTo>
                    <a:pt x="642" y="324"/>
                  </a:lnTo>
                  <a:lnTo>
                    <a:pt x="635" y="329"/>
                  </a:lnTo>
                  <a:lnTo>
                    <a:pt x="626" y="331"/>
                  </a:lnTo>
                  <a:lnTo>
                    <a:pt x="617" y="332"/>
                  </a:lnTo>
                  <a:lnTo>
                    <a:pt x="608" y="331"/>
                  </a:lnTo>
                  <a:lnTo>
                    <a:pt x="600" y="329"/>
                  </a:lnTo>
                  <a:lnTo>
                    <a:pt x="592" y="324"/>
                  </a:lnTo>
                  <a:lnTo>
                    <a:pt x="585" y="319"/>
                  </a:lnTo>
                  <a:lnTo>
                    <a:pt x="580" y="313"/>
                  </a:lnTo>
                  <a:lnTo>
                    <a:pt x="576" y="305"/>
                  </a:lnTo>
                  <a:lnTo>
                    <a:pt x="573" y="297"/>
                  </a:lnTo>
                  <a:lnTo>
                    <a:pt x="572" y="287"/>
                  </a:lnTo>
                  <a:lnTo>
                    <a:pt x="573" y="278"/>
                  </a:lnTo>
                  <a:lnTo>
                    <a:pt x="576" y="270"/>
                  </a:lnTo>
                  <a:lnTo>
                    <a:pt x="580" y="262"/>
                  </a:lnTo>
                  <a:lnTo>
                    <a:pt x="585" y="255"/>
                  </a:lnTo>
                  <a:lnTo>
                    <a:pt x="592" y="249"/>
                  </a:lnTo>
                  <a:lnTo>
                    <a:pt x="600" y="245"/>
                  </a:lnTo>
                  <a:lnTo>
                    <a:pt x="608" y="243"/>
                  </a:lnTo>
                  <a:lnTo>
                    <a:pt x="617" y="242"/>
                  </a:lnTo>
                  <a:close/>
                  <a:moveTo>
                    <a:pt x="391" y="392"/>
                  </a:moveTo>
                  <a:lnTo>
                    <a:pt x="663" y="392"/>
                  </a:lnTo>
                  <a:lnTo>
                    <a:pt x="669" y="392"/>
                  </a:lnTo>
                  <a:lnTo>
                    <a:pt x="674" y="391"/>
                  </a:lnTo>
                  <a:lnTo>
                    <a:pt x="681" y="390"/>
                  </a:lnTo>
                  <a:lnTo>
                    <a:pt x="686" y="388"/>
                  </a:lnTo>
                  <a:lnTo>
                    <a:pt x="691" y="386"/>
                  </a:lnTo>
                  <a:lnTo>
                    <a:pt x="697" y="382"/>
                  </a:lnTo>
                  <a:lnTo>
                    <a:pt x="701" y="379"/>
                  </a:lnTo>
                  <a:lnTo>
                    <a:pt x="705" y="375"/>
                  </a:lnTo>
                  <a:lnTo>
                    <a:pt x="709" y="371"/>
                  </a:lnTo>
                  <a:lnTo>
                    <a:pt x="713" y="366"/>
                  </a:lnTo>
                  <a:lnTo>
                    <a:pt x="715" y="361"/>
                  </a:lnTo>
                  <a:lnTo>
                    <a:pt x="718" y="356"/>
                  </a:lnTo>
                  <a:lnTo>
                    <a:pt x="720" y="350"/>
                  </a:lnTo>
                  <a:lnTo>
                    <a:pt x="721" y="345"/>
                  </a:lnTo>
                  <a:lnTo>
                    <a:pt x="723" y="338"/>
                  </a:lnTo>
                  <a:lnTo>
                    <a:pt x="723" y="332"/>
                  </a:lnTo>
                  <a:lnTo>
                    <a:pt x="723" y="62"/>
                  </a:lnTo>
                  <a:lnTo>
                    <a:pt x="723" y="55"/>
                  </a:lnTo>
                  <a:lnTo>
                    <a:pt x="721" y="49"/>
                  </a:lnTo>
                  <a:lnTo>
                    <a:pt x="720" y="43"/>
                  </a:lnTo>
                  <a:lnTo>
                    <a:pt x="718" y="38"/>
                  </a:lnTo>
                  <a:lnTo>
                    <a:pt x="715" y="33"/>
                  </a:lnTo>
                  <a:lnTo>
                    <a:pt x="713" y="27"/>
                  </a:lnTo>
                  <a:lnTo>
                    <a:pt x="709" y="23"/>
                  </a:lnTo>
                  <a:lnTo>
                    <a:pt x="705" y="19"/>
                  </a:lnTo>
                  <a:lnTo>
                    <a:pt x="701" y="14"/>
                  </a:lnTo>
                  <a:lnTo>
                    <a:pt x="697" y="11"/>
                  </a:lnTo>
                  <a:lnTo>
                    <a:pt x="691" y="8"/>
                  </a:lnTo>
                  <a:lnTo>
                    <a:pt x="686" y="6"/>
                  </a:lnTo>
                  <a:lnTo>
                    <a:pt x="681" y="4"/>
                  </a:lnTo>
                  <a:lnTo>
                    <a:pt x="674" y="3"/>
                  </a:lnTo>
                  <a:lnTo>
                    <a:pt x="669" y="2"/>
                  </a:lnTo>
                  <a:lnTo>
                    <a:pt x="663" y="2"/>
                  </a:lnTo>
                  <a:lnTo>
                    <a:pt x="61" y="0"/>
                  </a:lnTo>
                  <a:lnTo>
                    <a:pt x="54" y="2"/>
                  </a:lnTo>
                  <a:lnTo>
                    <a:pt x="48" y="3"/>
                  </a:lnTo>
                  <a:lnTo>
                    <a:pt x="43" y="4"/>
                  </a:lnTo>
                  <a:lnTo>
                    <a:pt x="37" y="6"/>
                  </a:lnTo>
                  <a:lnTo>
                    <a:pt x="32" y="8"/>
                  </a:lnTo>
                  <a:lnTo>
                    <a:pt x="27" y="11"/>
                  </a:lnTo>
                  <a:lnTo>
                    <a:pt x="22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7" y="33"/>
                  </a:lnTo>
                  <a:lnTo>
                    <a:pt x="5" y="38"/>
                  </a:lnTo>
                  <a:lnTo>
                    <a:pt x="3" y="43"/>
                  </a:lnTo>
                  <a:lnTo>
                    <a:pt x="2" y="49"/>
                  </a:lnTo>
                  <a:lnTo>
                    <a:pt x="1" y="55"/>
                  </a:lnTo>
                  <a:lnTo>
                    <a:pt x="0" y="62"/>
                  </a:lnTo>
                  <a:lnTo>
                    <a:pt x="0" y="304"/>
                  </a:lnTo>
                  <a:lnTo>
                    <a:pt x="22" y="299"/>
                  </a:lnTo>
                  <a:lnTo>
                    <a:pt x="46" y="294"/>
                  </a:lnTo>
                  <a:lnTo>
                    <a:pt x="68" y="291"/>
                  </a:lnTo>
                  <a:lnTo>
                    <a:pt x="90" y="290"/>
                  </a:lnTo>
                  <a:lnTo>
                    <a:pt x="126" y="288"/>
                  </a:lnTo>
                  <a:lnTo>
                    <a:pt x="151" y="287"/>
                  </a:lnTo>
                  <a:lnTo>
                    <a:pt x="172" y="288"/>
                  </a:lnTo>
                  <a:lnTo>
                    <a:pt x="206" y="289"/>
                  </a:lnTo>
                  <a:lnTo>
                    <a:pt x="225" y="291"/>
                  </a:lnTo>
                  <a:lnTo>
                    <a:pt x="244" y="293"/>
                  </a:lnTo>
                  <a:lnTo>
                    <a:pt x="266" y="297"/>
                  </a:lnTo>
                  <a:lnTo>
                    <a:pt x="286" y="300"/>
                  </a:lnTo>
                  <a:lnTo>
                    <a:pt x="306" y="305"/>
                  </a:lnTo>
                  <a:lnTo>
                    <a:pt x="326" y="312"/>
                  </a:lnTo>
                  <a:lnTo>
                    <a:pt x="344" y="318"/>
                  </a:lnTo>
                  <a:lnTo>
                    <a:pt x="360" y="327"/>
                  </a:lnTo>
                  <a:lnTo>
                    <a:pt x="366" y="332"/>
                  </a:lnTo>
                  <a:lnTo>
                    <a:pt x="373" y="337"/>
                  </a:lnTo>
                  <a:lnTo>
                    <a:pt x="378" y="343"/>
                  </a:lnTo>
                  <a:lnTo>
                    <a:pt x="383" y="349"/>
                  </a:lnTo>
                  <a:lnTo>
                    <a:pt x="387" y="356"/>
                  </a:lnTo>
                  <a:lnTo>
                    <a:pt x="389" y="362"/>
                  </a:lnTo>
                  <a:lnTo>
                    <a:pt x="391" y="369"/>
                  </a:lnTo>
                  <a:lnTo>
                    <a:pt x="391" y="377"/>
                  </a:lnTo>
                  <a:lnTo>
                    <a:pt x="391" y="3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99">
              <a:extLst>
                <a:ext uri="{FF2B5EF4-FFF2-40B4-BE49-F238E27FC236}">
                  <a16:creationId xmlns:a16="http://schemas.microsoft.com/office/drawing/2014/main" id="{BE9D08A0-7902-440A-BEBA-533E74031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98613"/>
              <a:ext cx="133350" cy="33338"/>
            </a:xfrm>
            <a:custGeom>
              <a:avLst/>
              <a:gdLst>
                <a:gd name="T0" fmla="*/ 0 w 421"/>
                <a:gd name="T1" fmla="*/ 44 h 104"/>
                <a:gd name="T2" fmla="*/ 2 w 421"/>
                <a:gd name="T3" fmla="*/ 52 h 104"/>
                <a:gd name="T4" fmla="*/ 5 w 421"/>
                <a:gd name="T5" fmla="*/ 56 h 104"/>
                <a:gd name="T6" fmla="*/ 6 w 421"/>
                <a:gd name="T7" fmla="*/ 59 h 104"/>
                <a:gd name="T8" fmla="*/ 11 w 421"/>
                <a:gd name="T9" fmla="*/ 65 h 104"/>
                <a:gd name="T10" fmla="*/ 13 w 421"/>
                <a:gd name="T11" fmla="*/ 65 h 104"/>
                <a:gd name="T12" fmla="*/ 31 w 421"/>
                <a:gd name="T13" fmla="*/ 76 h 104"/>
                <a:gd name="T14" fmla="*/ 32 w 421"/>
                <a:gd name="T15" fmla="*/ 77 h 104"/>
                <a:gd name="T16" fmla="*/ 41 w 421"/>
                <a:gd name="T17" fmla="*/ 80 h 104"/>
                <a:gd name="T18" fmla="*/ 45 w 421"/>
                <a:gd name="T19" fmla="*/ 81 h 104"/>
                <a:gd name="T20" fmla="*/ 53 w 421"/>
                <a:gd name="T21" fmla="*/ 84 h 104"/>
                <a:gd name="T22" fmla="*/ 61 w 421"/>
                <a:gd name="T23" fmla="*/ 86 h 104"/>
                <a:gd name="T24" fmla="*/ 66 w 421"/>
                <a:gd name="T25" fmla="*/ 87 h 104"/>
                <a:gd name="T26" fmla="*/ 98 w 421"/>
                <a:gd name="T27" fmla="*/ 95 h 104"/>
                <a:gd name="T28" fmla="*/ 133 w 421"/>
                <a:gd name="T29" fmla="*/ 99 h 104"/>
                <a:gd name="T30" fmla="*/ 197 w 421"/>
                <a:gd name="T31" fmla="*/ 104 h 104"/>
                <a:gd name="T32" fmla="*/ 211 w 421"/>
                <a:gd name="T33" fmla="*/ 104 h 104"/>
                <a:gd name="T34" fmla="*/ 225 w 421"/>
                <a:gd name="T35" fmla="*/ 104 h 104"/>
                <a:gd name="T36" fmla="*/ 289 w 421"/>
                <a:gd name="T37" fmla="*/ 99 h 104"/>
                <a:gd name="T38" fmla="*/ 322 w 421"/>
                <a:gd name="T39" fmla="*/ 95 h 104"/>
                <a:gd name="T40" fmla="*/ 356 w 421"/>
                <a:gd name="T41" fmla="*/ 87 h 104"/>
                <a:gd name="T42" fmla="*/ 360 w 421"/>
                <a:gd name="T43" fmla="*/ 86 h 104"/>
                <a:gd name="T44" fmla="*/ 368 w 421"/>
                <a:gd name="T45" fmla="*/ 84 h 104"/>
                <a:gd name="T46" fmla="*/ 376 w 421"/>
                <a:gd name="T47" fmla="*/ 81 h 104"/>
                <a:gd name="T48" fmla="*/ 379 w 421"/>
                <a:gd name="T49" fmla="*/ 80 h 104"/>
                <a:gd name="T50" fmla="*/ 390 w 421"/>
                <a:gd name="T51" fmla="*/ 77 h 104"/>
                <a:gd name="T52" fmla="*/ 391 w 421"/>
                <a:gd name="T53" fmla="*/ 76 h 104"/>
                <a:gd name="T54" fmla="*/ 409 w 421"/>
                <a:gd name="T55" fmla="*/ 65 h 104"/>
                <a:gd name="T56" fmla="*/ 409 w 421"/>
                <a:gd name="T57" fmla="*/ 65 h 104"/>
                <a:gd name="T58" fmla="*/ 416 w 421"/>
                <a:gd name="T59" fmla="*/ 59 h 104"/>
                <a:gd name="T60" fmla="*/ 417 w 421"/>
                <a:gd name="T61" fmla="*/ 56 h 104"/>
                <a:gd name="T62" fmla="*/ 420 w 421"/>
                <a:gd name="T63" fmla="*/ 52 h 104"/>
                <a:gd name="T64" fmla="*/ 421 w 421"/>
                <a:gd name="T65" fmla="*/ 44 h 104"/>
                <a:gd name="T66" fmla="*/ 410 w 421"/>
                <a:gd name="T67" fmla="*/ 4 h 104"/>
                <a:gd name="T68" fmla="*/ 386 w 421"/>
                <a:gd name="T69" fmla="*/ 10 h 104"/>
                <a:gd name="T70" fmla="*/ 344 w 421"/>
                <a:gd name="T71" fmla="*/ 19 h 104"/>
                <a:gd name="T72" fmla="*/ 284 w 421"/>
                <a:gd name="T73" fmla="*/ 25 h 104"/>
                <a:gd name="T74" fmla="*/ 231 w 421"/>
                <a:gd name="T75" fmla="*/ 28 h 104"/>
                <a:gd name="T76" fmla="*/ 191 w 421"/>
                <a:gd name="T77" fmla="*/ 28 h 104"/>
                <a:gd name="T78" fmla="*/ 138 w 421"/>
                <a:gd name="T79" fmla="*/ 25 h 104"/>
                <a:gd name="T80" fmla="*/ 78 w 421"/>
                <a:gd name="T81" fmla="*/ 19 h 104"/>
                <a:gd name="T82" fmla="*/ 35 w 421"/>
                <a:gd name="T83" fmla="*/ 10 h 104"/>
                <a:gd name="T84" fmla="*/ 10 w 421"/>
                <a:gd name="T85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1" h="104">
                  <a:moveTo>
                    <a:pt x="0" y="0"/>
                  </a:moveTo>
                  <a:lnTo>
                    <a:pt x="0" y="44"/>
                  </a:lnTo>
                  <a:lnTo>
                    <a:pt x="1" y="48"/>
                  </a:lnTo>
                  <a:lnTo>
                    <a:pt x="2" y="52"/>
                  </a:lnTo>
                  <a:lnTo>
                    <a:pt x="3" y="54"/>
                  </a:lnTo>
                  <a:lnTo>
                    <a:pt x="5" y="56"/>
                  </a:lnTo>
                  <a:lnTo>
                    <a:pt x="5" y="57"/>
                  </a:lnTo>
                  <a:lnTo>
                    <a:pt x="6" y="59"/>
                  </a:lnTo>
                  <a:lnTo>
                    <a:pt x="8" y="62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3" y="65"/>
                  </a:lnTo>
                  <a:lnTo>
                    <a:pt x="20" y="7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2" y="77"/>
                  </a:lnTo>
                  <a:lnTo>
                    <a:pt x="36" y="79"/>
                  </a:lnTo>
                  <a:lnTo>
                    <a:pt x="41" y="80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9" y="83"/>
                  </a:lnTo>
                  <a:lnTo>
                    <a:pt x="53" y="84"/>
                  </a:lnTo>
                  <a:lnTo>
                    <a:pt x="58" y="85"/>
                  </a:lnTo>
                  <a:lnTo>
                    <a:pt x="61" y="86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82" y="92"/>
                  </a:lnTo>
                  <a:lnTo>
                    <a:pt x="98" y="95"/>
                  </a:lnTo>
                  <a:lnTo>
                    <a:pt x="115" y="97"/>
                  </a:lnTo>
                  <a:lnTo>
                    <a:pt x="133" y="99"/>
                  </a:lnTo>
                  <a:lnTo>
                    <a:pt x="166" y="102"/>
                  </a:lnTo>
                  <a:lnTo>
                    <a:pt x="197" y="104"/>
                  </a:lnTo>
                  <a:lnTo>
                    <a:pt x="203" y="104"/>
                  </a:lnTo>
                  <a:lnTo>
                    <a:pt x="211" y="104"/>
                  </a:lnTo>
                  <a:lnTo>
                    <a:pt x="217" y="104"/>
                  </a:lnTo>
                  <a:lnTo>
                    <a:pt x="225" y="104"/>
                  </a:lnTo>
                  <a:lnTo>
                    <a:pt x="255" y="102"/>
                  </a:lnTo>
                  <a:lnTo>
                    <a:pt x="289" y="99"/>
                  </a:lnTo>
                  <a:lnTo>
                    <a:pt x="306" y="97"/>
                  </a:lnTo>
                  <a:lnTo>
                    <a:pt x="322" y="95"/>
                  </a:lnTo>
                  <a:lnTo>
                    <a:pt x="340" y="92"/>
                  </a:lnTo>
                  <a:lnTo>
                    <a:pt x="356" y="87"/>
                  </a:lnTo>
                  <a:lnTo>
                    <a:pt x="358" y="87"/>
                  </a:lnTo>
                  <a:lnTo>
                    <a:pt x="360" y="86"/>
                  </a:lnTo>
                  <a:lnTo>
                    <a:pt x="364" y="85"/>
                  </a:lnTo>
                  <a:lnTo>
                    <a:pt x="368" y="84"/>
                  </a:lnTo>
                  <a:lnTo>
                    <a:pt x="372" y="83"/>
                  </a:lnTo>
                  <a:lnTo>
                    <a:pt x="376" y="81"/>
                  </a:lnTo>
                  <a:lnTo>
                    <a:pt x="378" y="81"/>
                  </a:lnTo>
                  <a:lnTo>
                    <a:pt x="379" y="80"/>
                  </a:lnTo>
                  <a:lnTo>
                    <a:pt x="385" y="79"/>
                  </a:lnTo>
                  <a:lnTo>
                    <a:pt x="390" y="77"/>
                  </a:lnTo>
                  <a:lnTo>
                    <a:pt x="390" y="76"/>
                  </a:lnTo>
                  <a:lnTo>
                    <a:pt x="391" y="76"/>
                  </a:lnTo>
                  <a:lnTo>
                    <a:pt x="401" y="70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13" y="62"/>
                  </a:lnTo>
                  <a:lnTo>
                    <a:pt x="416" y="59"/>
                  </a:lnTo>
                  <a:lnTo>
                    <a:pt x="417" y="57"/>
                  </a:lnTo>
                  <a:lnTo>
                    <a:pt x="417" y="56"/>
                  </a:lnTo>
                  <a:lnTo>
                    <a:pt x="419" y="54"/>
                  </a:lnTo>
                  <a:lnTo>
                    <a:pt x="420" y="52"/>
                  </a:lnTo>
                  <a:lnTo>
                    <a:pt x="421" y="48"/>
                  </a:lnTo>
                  <a:lnTo>
                    <a:pt x="421" y="44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7"/>
                  </a:lnTo>
                  <a:lnTo>
                    <a:pt x="386" y="10"/>
                  </a:lnTo>
                  <a:lnTo>
                    <a:pt x="373" y="13"/>
                  </a:lnTo>
                  <a:lnTo>
                    <a:pt x="344" y="19"/>
                  </a:lnTo>
                  <a:lnTo>
                    <a:pt x="314" y="23"/>
                  </a:lnTo>
                  <a:lnTo>
                    <a:pt x="284" y="25"/>
                  </a:lnTo>
                  <a:lnTo>
                    <a:pt x="256" y="27"/>
                  </a:lnTo>
                  <a:lnTo>
                    <a:pt x="231" y="28"/>
                  </a:lnTo>
                  <a:lnTo>
                    <a:pt x="211" y="28"/>
                  </a:lnTo>
                  <a:lnTo>
                    <a:pt x="191" y="28"/>
                  </a:lnTo>
                  <a:lnTo>
                    <a:pt x="166" y="27"/>
                  </a:lnTo>
                  <a:lnTo>
                    <a:pt x="138" y="25"/>
                  </a:lnTo>
                  <a:lnTo>
                    <a:pt x="108" y="23"/>
                  </a:lnTo>
                  <a:lnTo>
                    <a:pt x="78" y="19"/>
                  </a:lnTo>
                  <a:lnTo>
                    <a:pt x="49" y="13"/>
                  </a:lnTo>
                  <a:lnTo>
                    <a:pt x="35" y="10"/>
                  </a:lnTo>
                  <a:lnTo>
                    <a:pt x="22" y="7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00">
              <a:extLst>
                <a:ext uri="{FF2B5EF4-FFF2-40B4-BE49-F238E27FC236}">
                  <a16:creationId xmlns:a16="http://schemas.microsoft.com/office/drawing/2014/main" id="{6E5B3409-1D58-4533-9B22-F13AF5B73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474788"/>
              <a:ext cx="133350" cy="28575"/>
            </a:xfrm>
            <a:custGeom>
              <a:avLst/>
              <a:gdLst>
                <a:gd name="T0" fmla="*/ 420 w 420"/>
                <a:gd name="T1" fmla="*/ 58 h 90"/>
                <a:gd name="T2" fmla="*/ 419 w 420"/>
                <a:gd name="T3" fmla="*/ 55 h 90"/>
                <a:gd name="T4" fmla="*/ 418 w 420"/>
                <a:gd name="T5" fmla="*/ 50 h 90"/>
                <a:gd name="T6" fmla="*/ 416 w 420"/>
                <a:gd name="T7" fmla="*/ 47 h 90"/>
                <a:gd name="T8" fmla="*/ 413 w 420"/>
                <a:gd name="T9" fmla="*/ 44 h 90"/>
                <a:gd name="T10" fmla="*/ 406 w 420"/>
                <a:gd name="T11" fmla="*/ 37 h 90"/>
                <a:gd name="T12" fmla="*/ 397 w 420"/>
                <a:gd name="T13" fmla="*/ 32 h 90"/>
                <a:gd name="T14" fmla="*/ 386 w 420"/>
                <a:gd name="T15" fmla="*/ 27 h 90"/>
                <a:gd name="T16" fmla="*/ 374 w 420"/>
                <a:gd name="T17" fmla="*/ 22 h 90"/>
                <a:gd name="T18" fmla="*/ 360 w 420"/>
                <a:gd name="T19" fmla="*/ 18 h 90"/>
                <a:gd name="T20" fmla="*/ 345 w 420"/>
                <a:gd name="T21" fmla="*/ 14 h 90"/>
                <a:gd name="T22" fmla="*/ 313 w 420"/>
                <a:gd name="T23" fmla="*/ 9 h 90"/>
                <a:gd name="T24" fmla="*/ 277 w 420"/>
                <a:gd name="T25" fmla="*/ 3 h 90"/>
                <a:gd name="T26" fmla="*/ 243 w 420"/>
                <a:gd name="T27" fmla="*/ 1 h 90"/>
                <a:gd name="T28" fmla="*/ 210 w 420"/>
                <a:gd name="T29" fmla="*/ 0 h 90"/>
                <a:gd name="T30" fmla="*/ 172 w 420"/>
                <a:gd name="T31" fmla="*/ 1 h 90"/>
                <a:gd name="T32" fmla="*/ 133 w 420"/>
                <a:gd name="T33" fmla="*/ 4 h 90"/>
                <a:gd name="T34" fmla="*/ 113 w 420"/>
                <a:gd name="T35" fmla="*/ 7 h 90"/>
                <a:gd name="T36" fmla="*/ 94 w 420"/>
                <a:gd name="T37" fmla="*/ 11 h 90"/>
                <a:gd name="T38" fmla="*/ 76 w 420"/>
                <a:gd name="T39" fmla="*/ 14 h 90"/>
                <a:gd name="T40" fmla="*/ 59 w 420"/>
                <a:gd name="T41" fmla="*/ 18 h 90"/>
                <a:gd name="T42" fmla="*/ 59 w 420"/>
                <a:gd name="T43" fmla="*/ 18 h 90"/>
                <a:gd name="T44" fmla="*/ 55 w 420"/>
                <a:gd name="T45" fmla="*/ 19 h 90"/>
                <a:gd name="T46" fmla="*/ 52 w 420"/>
                <a:gd name="T47" fmla="*/ 20 h 90"/>
                <a:gd name="T48" fmla="*/ 48 w 420"/>
                <a:gd name="T49" fmla="*/ 21 h 90"/>
                <a:gd name="T50" fmla="*/ 44 w 420"/>
                <a:gd name="T51" fmla="*/ 22 h 90"/>
                <a:gd name="T52" fmla="*/ 43 w 420"/>
                <a:gd name="T53" fmla="*/ 24 h 90"/>
                <a:gd name="T54" fmla="*/ 40 w 420"/>
                <a:gd name="T55" fmla="*/ 24 h 90"/>
                <a:gd name="T56" fmla="*/ 35 w 420"/>
                <a:gd name="T57" fmla="*/ 26 h 90"/>
                <a:gd name="T58" fmla="*/ 31 w 420"/>
                <a:gd name="T59" fmla="*/ 28 h 90"/>
                <a:gd name="T60" fmla="*/ 30 w 420"/>
                <a:gd name="T61" fmla="*/ 28 h 90"/>
                <a:gd name="T62" fmla="*/ 30 w 420"/>
                <a:gd name="T63" fmla="*/ 28 h 90"/>
                <a:gd name="T64" fmla="*/ 19 w 420"/>
                <a:gd name="T65" fmla="*/ 33 h 90"/>
                <a:gd name="T66" fmla="*/ 12 w 420"/>
                <a:gd name="T67" fmla="*/ 40 h 90"/>
                <a:gd name="T68" fmla="*/ 10 w 420"/>
                <a:gd name="T69" fmla="*/ 40 h 90"/>
                <a:gd name="T70" fmla="*/ 10 w 420"/>
                <a:gd name="T71" fmla="*/ 40 h 90"/>
                <a:gd name="T72" fmla="*/ 7 w 420"/>
                <a:gd name="T73" fmla="*/ 43 h 90"/>
                <a:gd name="T74" fmla="*/ 5 w 420"/>
                <a:gd name="T75" fmla="*/ 46 h 90"/>
                <a:gd name="T76" fmla="*/ 4 w 420"/>
                <a:gd name="T77" fmla="*/ 47 h 90"/>
                <a:gd name="T78" fmla="*/ 4 w 420"/>
                <a:gd name="T79" fmla="*/ 48 h 90"/>
                <a:gd name="T80" fmla="*/ 2 w 420"/>
                <a:gd name="T81" fmla="*/ 50 h 90"/>
                <a:gd name="T82" fmla="*/ 1 w 420"/>
                <a:gd name="T83" fmla="*/ 52 h 90"/>
                <a:gd name="T84" fmla="*/ 0 w 420"/>
                <a:gd name="T85" fmla="*/ 56 h 90"/>
                <a:gd name="T86" fmla="*/ 0 w 420"/>
                <a:gd name="T87" fmla="*/ 58 h 90"/>
                <a:gd name="T88" fmla="*/ 8 w 420"/>
                <a:gd name="T89" fmla="*/ 63 h 90"/>
                <a:gd name="T90" fmla="*/ 22 w 420"/>
                <a:gd name="T91" fmla="*/ 68 h 90"/>
                <a:gd name="T92" fmla="*/ 43 w 420"/>
                <a:gd name="T93" fmla="*/ 74 h 90"/>
                <a:gd name="T94" fmla="*/ 67 w 420"/>
                <a:gd name="T95" fmla="*/ 78 h 90"/>
                <a:gd name="T96" fmla="*/ 96 w 420"/>
                <a:gd name="T97" fmla="*/ 84 h 90"/>
                <a:gd name="T98" fmla="*/ 131 w 420"/>
                <a:gd name="T99" fmla="*/ 87 h 90"/>
                <a:gd name="T100" fmla="*/ 168 w 420"/>
                <a:gd name="T101" fmla="*/ 90 h 90"/>
                <a:gd name="T102" fmla="*/ 210 w 420"/>
                <a:gd name="T103" fmla="*/ 90 h 90"/>
                <a:gd name="T104" fmla="*/ 251 w 420"/>
                <a:gd name="T105" fmla="*/ 90 h 90"/>
                <a:gd name="T106" fmla="*/ 289 w 420"/>
                <a:gd name="T107" fmla="*/ 87 h 90"/>
                <a:gd name="T108" fmla="*/ 323 w 420"/>
                <a:gd name="T109" fmla="*/ 84 h 90"/>
                <a:gd name="T110" fmla="*/ 353 w 420"/>
                <a:gd name="T111" fmla="*/ 78 h 90"/>
                <a:gd name="T112" fmla="*/ 377 w 420"/>
                <a:gd name="T113" fmla="*/ 74 h 90"/>
                <a:gd name="T114" fmla="*/ 398 w 420"/>
                <a:gd name="T115" fmla="*/ 68 h 90"/>
                <a:gd name="T116" fmla="*/ 412 w 420"/>
                <a:gd name="T117" fmla="*/ 62 h 90"/>
                <a:gd name="T118" fmla="*/ 420 w 420"/>
                <a:gd name="T119" fmla="*/ 5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0" h="90">
                  <a:moveTo>
                    <a:pt x="420" y="58"/>
                  </a:moveTo>
                  <a:lnTo>
                    <a:pt x="419" y="55"/>
                  </a:lnTo>
                  <a:lnTo>
                    <a:pt x="418" y="50"/>
                  </a:lnTo>
                  <a:lnTo>
                    <a:pt x="416" y="47"/>
                  </a:lnTo>
                  <a:lnTo>
                    <a:pt x="413" y="44"/>
                  </a:lnTo>
                  <a:lnTo>
                    <a:pt x="406" y="37"/>
                  </a:lnTo>
                  <a:lnTo>
                    <a:pt x="397" y="32"/>
                  </a:lnTo>
                  <a:lnTo>
                    <a:pt x="386" y="27"/>
                  </a:lnTo>
                  <a:lnTo>
                    <a:pt x="374" y="22"/>
                  </a:lnTo>
                  <a:lnTo>
                    <a:pt x="360" y="18"/>
                  </a:lnTo>
                  <a:lnTo>
                    <a:pt x="345" y="14"/>
                  </a:lnTo>
                  <a:lnTo>
                    <a:pt x="313" y="9"/>
                  </a:lnTo>
                  <a:lnTo>
                    <a:pt x="277" y="3"/>
                  </a:lnTo>
                  <a:lnTo>
                    <a:pt x="243" y="1"/>
                  </a:lnTo>
                  <a:lnTo>
                    <a:pt x="210" y="0"/>
                  </a:lnTo>
                  <a:lnTo>
                    <a:pt x="172" y="1"/>
                  </a:lnTo>
                  <a:lnTo>
                    <a:pt x="133" y="4"/>
                  </a:lnTo>
                  <a:lnTo>
                    <a:pt x="113" y="7"/>
                  </a:lnTo>
                  <a:lnTo>
                    <a:pt x="94" y="11"/>
                  </a:lnTo>
                  <a:lnTo>
                    <a:pt x="76" y="14"/>
                  </a:lnTo>
                  <a:lnTo>
                    <a:pt x="59" y="18"/>
                  </a:lnTo>
                  <a:lnTo>
                    <a:pt x="59" y="18"/>
                  </a:lnTo>
                  <a:lnTo>
                    <a:pt x="55" y="19"/>
                  </a:lnTo>
                  <a:lnTo>
                    <a:pt x="52" y="20"/>
                  </a:lnTo>
                  <a:lnTo>
                    <a:pt x="48" y="21"/>
                  </a:lnTo>
                  <a:lnTo>
                    <a:pt x="44" y="22"/>
                  </a:lnTo>
                  <a:lnTo>
                    <a:pt x="43" y="24"/>
                  </a:lnTo>
                  <a:lnTo>
                    <a:pt x="40" y="24"/>
                  </a:lnTo>
                  <a:lnTo>
                    <a:pt x="35" y="26"/>
                  </a:lnTo>
                  <a:lnTo>
                    <a:pt x="31" y="28"/>
                  </a:lnTo>
                  <a:lnTo>
                    <a:pt x="30" y="28"/>
                  </a:lnTo>
                  <a:lnTo>
                    <a:pt x="30" y="28"/>
                  </a:lnTo>
                  <a:lnTo>
                    <a:pt x="19" y="33"/>
                  </a:lnTo>
                  <a:lnTo>
                    <a:pt x="12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7" y="43"/>
                  </a:lnTo>
                  <a:lnTo>
                    <a:pt x="5" y="46"/>
                  </a:lnTo>
                  <a:lnTo>
                    <a:pt x="4" y="47"/>
                  </a:lnTo>
                  <a:lnTo>
                    <a:pt x="4" y="48"/>
                  </a:lnTo>
                  <a:lnTo>
                    <a:pt x="2" y="50"/>
                  </a:lnTo>
                  <a:lnTo>
                    <a:pt x="1" y="52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8" y="63"/>
                  </a:lnTo>
                  <a:lnTo>
                    <a:pt x="22" y="68"/>
                  </a:lnTo>
                  <a:lnTo>
                    <a:pt x="43" y="74"/>
                  </a:lnTo>
                  <a:lnTo>
                    <a:pt x="67" y="78"/>
                  </a:lnTo>
                  <a:lnTo>
                    <a:pt x="96" y="84"/>
                  </a:lnTo>
                  <a:lnTo>
                    <a:pt x="131" y="87"/>
                  </a:lnTo>
                  <a:lnTo>
                    <a:pt x="168" y="90"/>
                  </a:lnTo>
                  <a:lnTo>
                    <a:pt x="210" y="90"/>
                  </a:lnTo>
                  <a:lnTo>
                    <a:pt x="251" y="90"/>
                  </a:lnTo>
                  <a:lnTo>
                    <a:pt x="289" y="87"/>
                  </a:lnTo>
                  <a:lnTo>
                    <a:pt x="323" y="84"/>
                  </a:lnTo>
                  <a:lnTo>
                    <a:pt x="353" y="78"/>
                  </a:lnTo>
                  <a:lnTo>
                    <a:pt x="377" y="74"/>
                  </a:lnTo>
                  <a:lnTo>
                    <a:pt x="398" y="68"/>
                  </a:lnTo>
                  <a:lnTo>
                    <a:pt x="412" y="62"/>
                  </a:lnTo>
                  <a:lnTo>
                    <a:pt x="42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01">
              <a:extLst>
                <a:ext uri="{FF2B5EF4-FFF2-40B4-BE49-F238E27FC236}">
                  <a16:creationId xmlns:a16="http://schemas.microsoft.com/office/drawing/2014/main" id="{BA476CDF-6000-4A82-B7FD-29D2D0BEC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03363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7 h 75"/>
                <a:gd name="T10" fmla="*/ 67 w 421"/>
                <a:gd name="T11" fmla="*/ 62 h 75"/>
                <a:gd name="T12" fmla="*/ 97 w 421"/>
                <a:gd name="T13" fmla="*/ 68 h 75"/>
                <a:gd name="T14" fmla="*/ 130 w 421"/>
                <a:gd name="T15" fmla="*/ 71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1 h 75"/>
                <a:gd name="T24" fmla="*/ 325 w 421"/>
                <a:gd name="T25" fmla="*/ 68 h 75"/>
                <a:gd name="T26" fmla="*/ 355 w 421"/>
                <a:gd name="T27" fmla="*/ 62 h 75"/>
                <a:gd name="T28" fmla="*/ 379 w 421"/>
                <a:gd name="T29" fmla="*/ 57 h 75"/>
                <a:gd name="T30" fmla="*/ 399 w 421"/>
                <a:gd name="T31" fmla="*/ 52 h 75"/>
                <a:gd name="T32" fmla="*/ 414 w 421"/>
                <a:gd name="T33" fmla="*/ 46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8 h 75"/>
                <a:gd name="T42" fmla="*/ 386 w 421"/>
                <a:gd name="T43" fmla="*/ 12 h 75"/>
                <a:gd name="T44" fmla="*/ 373 w 421"/>
                <a:gd name="T45" fmla="*/ 14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8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8 h 75"/>
                <a:gd name="T74" fmla="*/ 10 w 421"/>
                <a:gd name="T75" fmla="*/ 4 h 75"/>
                <a:gd name="T76" fmla="*/ 0 w 421"/>
                <a:gd name="T77" fmla="*/ 0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7"/>
                  </a:lnTo>
                  <a:lnTo>
                    <a:pt x="67" y="62"/>
                  </a:lnTo>
                  <a:lnTo>
                    <a:pt x="97" y="68"/>
                  </a:lnTo>
                  <a:lnTo>
                    <a:pt x="130" y="71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1"/>
                  </a:lnTo>
                  <a:lnTo>
                    <a:pt x="325" y="68"/>
                  </a:lnTo>
                  <a:lnTo>
                    <a:pt x="355" y="62"/>
                  </a:lnTo>
                  <a:lnTo>
                    <a:pt x="379" y="57"/>
                  </a:lnTo>
                  <a:lnTo>
                    <a:pt x="399" y="52"/>
                  </a:lnTo>
                  <a:lnTo>
                    <a:pt x="414" y="46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8"/>
                  </a:lnTo>
                  <a:lnTo>
                    <a:pt x="386" y="12"/>
                  </a:lnTo>
                  <a:lnTo>
                    <a:pt x="373" y="14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8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8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02">
              <a:extLst>
                <a:ext uri="{FF2B5EF4-FFF2-40B4-BE49-F238E27FC236}">
                  <a16:creationId xmlns:a16="http://schemas.microsoft.com/office/drawing/2014/main" id="{0147C5BD-61CA-4628-8367-314048E3C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74800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8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8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1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8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8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03">
              <a:extLst>
                <a:ext uri="{FF2B5EF4-FFF2-40B4-BE49-F238E27FC236}">
                  <a16:creationId xmlns:a16="http://schemas.microsoft.com/office/drawing/2014/main" id="{0FF8383D-0D7A-4AAD-A408-18E59F1FD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50988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7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7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04">
              <a:extLst>
                <a:ext uri="{FF2B5EF4-FFF2-40B4-BE49-F238E27FC236}">
                  <a16:creationId xmlns:a16="http://schemas.microsoft.com/office/drawing/2014/main" id="{6612DBB1-3A54-440E-A58E-87E6E92FC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27175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8 h 75"/>
                <a:gd name="T10" fmla="*/ 67 w 421"/>
                <a:gd name="T11" fmla="*/ 63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3 h 75"/>
                <a:gd name="T28" fmla="*/ 379 w 421"/>
                <a:gd name="T29" fmla="*/ 58 h 75"/>
                <a:gd name="T30" fmla="*/ 399 w 421"/>
                <a:gd name="T31" fmla="*/ 52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4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8"/>
                  </a:lnTo>
                  <a:lnTo>
                    <a:pt x="67" y="63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3"/>
                  </a:lnTo>
                  <a:lnTo>
                    <a:pt x="379" y="58"/>
                  </a:lnTo>
                  <a:lnTo>
                    <a:pt x="399" y="52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CC0062C-013B-4EF3-ACF5-D0CE17455920}"/>
              </a:ext>
            </a:extLst>
          </p:cNvPr>
          <p:cNvGrpSpPr/>
          <p:nvPr/>
        </p:nvGrpSpPr>
        <p:grpSpPr>
          <a:xfrm>
            <a:off x="7428195" y="4465961"/>
            <a:ext cx="344746" cy="310460"/>
            <a:chOff x="879475" y="817563"/>
            <a:chExt cx="287338" cy="258762"/>
          </a:xfrm>
          <a:solidFill>
            <a:schemeClr val="bg1"/>
          </a:solidFill>
        </p:grpSpPr>
        <p:sp>
          <p:nvSpPr>
            <p:cNvPr id="63" name="Freeform 1593">
              <a:extLst>
                <a:ext uri="{FF2B5EF4-FFF2-40B4-BE49-F238E27FC236}">
                  <a16:creationId xmlns:a16="http://schemas.microsoft.com/office/drawing/2014/main" id="{76FF1EED-307F-4692-9B4F-413000507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475" y="817563"/>
              <a:ext cx="287338" cy="171450"/>
            </a:xfrm>
            <a:custGeom>
              <a:avLst/>
              <a:gdLst>
                <a:gd name="T0" fmla="*/ 829 w 904"/>
                <a:gd name="T1" fmla="*/ 0 h 544"/>
                <a:gd name="T2" fmla="*/ 75 w 904"/>
                <a:gd name="T3" fmla="*/ 0 h 544"/>
                <a:gd name="T4" fmla="*/ 67 w 904"/>
                <a:gd name="T5" fmla="*/ 2 h 544"/>
                <a:gd name="T6" fmla="*/ 59 w 904"/>
                <a:gd name="T7" fmla="*/ 3 h 544"/>
                <a:gd name="T8" fmla="*/ 53 w 904"/>
                <a:gd name="T9" fmla="*/ 4 h 544"/>
                <a:gd name="T10" fmla="*/ 46 w 904"/>
                <a:gd name="T11" fmla="*/ 7 h 544"/>
                <a:gd name="T12" fmla="*/ 40 w 904"/>
                <a:gd name="T13" fmla="*/ 10 h 544"/>
                <a:gd name="T14" fmla="*/ 33 w 904"/>
                <a:gd name="T15" fmla="*/ 14 h 544"/>
                <a:gd name="T16" fmla="*/ 27 w 904"/>
                <a:gd name="T17" fmla="*/ 18 h 544"/>
                <a:gd name="T18" fmla="*/ 22 w 904"/>
                <a:gd name="T19" fmla="*/ 23 h 544"/>
                <a:gd name="T20" fmla="*/ 16 w 904"/>
                <a:gd name="T21" fmla="*/ 28 h 544"/>
                <a:gd name="T22" fmla="*/ 12 w 904"/>
                <a:gd name="T23" fmla="*/ 34 h 544"/>
                <a:gd name="T24" fmla="*/ 9 w 904"/>
                <a:gd name="T25" fmla="*/ 40 h 544"/>
                <a:gd name="T26" fmla="*/ 5 w 904"/>
                <a:gd name="T27" fmla="*/ 47 h 544"/>
                <a:gd name="T28" fmla="*/ 3 w 904"/>
                <a:gd name="T29" fmla="*/ 54 h 544"/>
                <a:gd name="T30" fmla="*/ 1 w 904"/>
                <a:gd name="T31" fmla="*/ 61 h 544"/>
                <a:gd name="T32" fmla="*/ 0 w 904"/>
                <a:gd name="T33" fmla="*/ 69 h 544"/>
                <a:gd name="T34" fmla="*/ 0 w 904"/>
                <a:gd name="T35" fmla="*/ 77 h 544"/>
                <a:gd name="T36" fmla="*/ 0 w 904"/>
                <a:gd name="T37" fmla="*/ 544 h 544"/>
                <a:gd name="T38" fmla="*/ 904 w 904"/>
                <a:gd name="T39" fmla="*/ 544 h 544"/>
                <a:gd name="T40" fmla="*/ 904 w 904"/>
                <a:gd name="T41" fmla="*/ 77 h 544"/>
                <a:gd name="T42" fmla="*/ 904 w 904"/>
                <a:gd name="T43" fmla="*/ 69 h 544"/>
                <a:gd name="T44" fmla="*/ 903 w 904"/>
                <a:gd name="T45" fmla="*/ 61 h 544"/>
                <a:gd name="T46" fmla="*/ 901 w 904"/>
                <a:gd name="T47" fmla="*/ 54 h 544"/>
                <a:gd name="T48" fmla="*/ 899 w 904"/>
                <a:gd name="T49" fmla="*/ 47 h 544"/>
                <a:gd name="T50" fmla="*/ 896 w 904"/>
                <a:gd name="T51" fmla="*/ 40 h 544"/>
                <a:gd name="T52" fmla="*/ 892 w 904"/>
                <a:gd name="T53" fmla="*/ 34 h 544"/>
                <a:gd name="T54" fmla="*/ 888 w 904"/>
                <a:gd name="T55" fmla="*/ 28 h 544"/>
                <a:gd name="T56" fmla="*/ 882 w 904"/>
                <a:gd name="T57" fmla="*/ 23 h 544"/>
                <a:gd name="T58" fmla="*/ 877 w 904"/>
                <a:gd name="T59" fmla="*/ 18 h 544"/>
                <a:gd name="T60" fmla="*/ 871 w 904"/>
                <a:gd name="T61" fmla="*/ 14 h 544"/>
                <a:gd name="T62" fmla="*/ 866 w 904"/>
                <a:gd name="T63" fmla="*/ 10 h 544"/>
                <a:gd name="T64" fmla="*/ 859 w 904"/>
                <a:gd name="T65" fmla="*/ 7 h 544"/>
                <a:gd name="T66" fmla="*/ 851 w 904"/>
                <a:gd name="T67" fmla="*/ 4 h 544"/>
                <a:gd name="T68" fmla="*/ 845 w 904"/>
                <a:gd name="T69" fmla="*/ 3 h 544"/>
                <a:gd name="T70" fmla="*/ 837 w 904"/>
                <a:gd name="T71" fmla="*/ 2 h 544"/>
                <a:gd name="T72" fmla="*/ 829 w 904"/>
                <a:gd name="T73" fmla="*/ 0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4" h="544">
                  <a:moveTo>
                    <a:pt x="829" y="0"/>
                  </a:moveTo>
                  <a:lnTo>
                    <a:pt x="75" y="0"/>
                  </a:lnTo>
                  <a:lnTo>
                    <a:pt x="67" y="2"/>
                  </a:lnTo>
                  <a:lnTo>
                    <a:pt x="59" y="3"/>
                  </a:lnTo>
                  <a:lnTo>
                    <a:pt x="53" y="4"/>
                  </a:lnTo>
                  <a:lnTo>
                    <a:pt x="46" y="7"/>
                  </a:lnTo>
                  <a:lnTo>
                    <a:pt x="40" y="10"/>
                  </a:lnTo>
                  <a:lnTo>
                    <a:pt x="33" y="14"/>
                  </a:lnTo>
                  <a:lnTo>
                    <a:pt x="27" y="18"/>
                  </a:lnTo>
                  <a:lnTo>
                    <a:pt x="22" y="23"/>
                  </a:lnTo>
                  <a:lnTo>
                    <a:pt x="16" y="28"/>
                  </a:lnTo>
                  <a:lnTo>
                    <a:pt x="12" y="34"/>
                  </a:lnTo>
                  <a:lnTo>
                    <a:pt x="9" y="40"/>
                  </a:lnTo>
                  <a:lnTo>
                    <a:pt x="5" y="47"/>
                  </a:lnTo>
                  <a:lnTo>
                    <a:pt x="3" y="54"/>
                  </a:lnTo>
                  <a:lnTo>
                    <a:pt x="1" y="61"/>
                  </a:lnTo>
                  <a:lnTo>
                    <a:pt x="0" y="69"/>
                  </a:lnTo>
                  <a:lnTo>
                    <a:pt x="0" y="77"/>
                  </a:lnTo>
                  <a:lnTo>
                    <a:pt x="0" y="544"/>
                  </a:lnTo>
                  <a:lnTo>
                    <a:pt x="904" y="544"/>
                  </a:lnTo>
                  <a:lnTo>
                    <a:pt x="904" y="77"/>
                  </a:lnTo>
                  <a:lnTo>
                    <a:pt x="904" y="69"/>
                  </a:lnTo>
                  <a:lnTo>
                    <a:pt x="903" y="61"/>
                  </a:lnTo>
                  <a:lnTo>
                    <a:pt x="901" y="54"/>
                  </a:lnTo>
                  <a:lnTo>
                    <a:pt x="899" y="47"/>
                  </a:lnTo>
                  <a:lnTo>
                    <a:pt x="896" y="40"/>
                  </a:lnTo>
                  <a:lnTo>
                    <a:pt x="892" y="34"/>
                  </a:lnTo>
                  <a:lnTo>
                    <a:pt x="888" y="28"/>
                  </a:lnTo>
                  <a:lnTo>
                    <a:pt x="882" y="23"/>
                  </a:lnTo>
                  <a:lnTo>
                    <a:pt x="877" y="18"/>
                  </a:lnTo>
                  <a:lnTo>
                    <a:pt x="871" y="14"/>
                  </a:lnTo>
                  <a:lnTo>
                    <a:pt x="866" y="10"/>
                  </a:lnTo>
                  <a:lnTo>
                    <a:pt x="859" y="7"/>
                  </a:lnTo>
                  <a:lnTo>
                    <a:pt x="851" y="4"/>
                  </a:lnTo>
                  <a:lnTo>
                    <a:pt x="845" y="3"/>
                  </a:lnTo>
                  <a:lnTo>
                    <a:pt x="837" y="2"/>
                  </a:lnTo>
                  <a:lnTo>
                    <a:pt x="8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594">
              <a:extLst>
                <a:ext uri="{FF2B5EF4-FFF2-40B4-BE49-F238E27FC236}">
                  <a16:creationId xmlns:a16="http://schemas.microsoft.com/office/drawing/2014/main" id="{697F9CD6-B23E-45B5-8969-57F9790EC7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9475" y="1000125"/>
              <a:ext cx="287338" cy="76200"/>
            </a:xfrm>
            <a:custGeom>
              <a:avLst/>
              <a:gdLst>
                <a:gd name="T0" fmla="*/ 459 w 904"/>
                <a:gd name="T1" fmla="*/ 29 h 241"/>
                <a:gd name="T2" fmla="*/ 469 w 904"/>
                <a:gd name="T3" fmla="*/ 35 h 241"/>
                <a:gd name="T4" fmla="*/ 478 w 904"/>
                <a:gd name="T5" fmla="*/ 43 h 241"/>
                <a:gd name="T6" fmla="*/ 482 w 904"/>
                <a:gd name="T7" fmla="*/ 54 h 241"/>
                <a:gd name="T8" fmla="*/ 482 w 904"/>
                <a:gd name="T9" fmla="*/ 66 h 241"/>
                <a:gd name="T10" fmla="*/ 478 w 904"/>
                <a:gd name="T11" fmla="*/ 77 h 241"/>
                <a:gd name="T12" fmla="*/ 469 w 904"/>
                <a:gd name="T13" fmla="*/ 85 h 241"/>
                <a:gd name="T14" fmla="*/ 459 w 904"/>
                <a:gd name="T15" fmla="*/ 89 h 241"/>
                <a:gd name="T16" fmla="*/ 447 w 904"/>
                <a:gd name="T17" fmla="*/ 89 h 241"/>
                <a:gd name="T18" fmla="*/ 436 w 904"/>
                <a:gd name="T19" fmla="*/ 85 h 241"/>
                <a:gd name="T20" fmla="*/ 427 w 904"/>
                <a:gd name="T21" fmla="*/ 77 h 241"/>
                <a:gd name="T22" fmla="*/ 422 w 904"/>
                <a:gd name="T23" fmla="*/ 66 h 241"/>
                <a:gd name="T24" fmla="*/ 422 w 904"/>
                <a:gd name="T25" fmla="*/ 54 h 241"/>
                <a:gd name="T26" fmla="*/ 427 w 904"/>
                <a:gd name="T27" fmla="*/ 43 h 241"/>
                <a:gd name="T28" fmla="*/ 436 w 904"/>
                <a:gd name="T29" fmla="*/ 35 h 241"/>
                <a:gd name="T30" fmla="*/ 447 w 904"/>
                <a:gd name="T31" fmla="*/ 31 h 241"/>
                <a:gd name="T32" fmla="*/ 452 w 904"/>
                <a:gd name="T33" fmla="*/ 29 h 241"/>
                <a:gd name="T34" fmla="*/ 0 w 904"/>
                <a:gd name="T35" fmla="*/ 83 h 241"/>
                <a:gd name="T36" fmla="*/ 3 w 904"/>
                <a:gd name="T37" fmla="*/ 97 h 241"/>
                <a:gd name="T38" fmla="*/ 9 w 904"/>
                <a:gd name="T39" fmla="*/ 110 h 241"/>
                <a:gd name="T40" fmla="*/ 16 w 904"/>
                <a:gd name="T41" fmla="*/ 122 h 241"/>
                <a:gd name="T42" fmla="*/ 27 w 904"/>
                <a:gd name="T43" fmla="*/ 132 h 241"/>
                <a:gd name="T44" fmla="*/ 40 w 904"/>
                <a:gd name="T45" fmla="*/ 141 h 241"/>
                <a:gd name="T46" fmla="*/ 53 w 904"/>
                <a:gd name="T47" fmla="*/ 147 h 241"/>
                <a:gd name="T48" fmla="*/ 67 w 904"/>
                <a:gd name="T49" fmla="*/ 150 h 241"/>
                <a:gd name="T50" fmla="*/ 437 w 904"/>
                <a:gd name="T51" fmla="*/ 150 h 241"/>
                <a:gd name="T52" fmla="*/ 195 w 904"/>
                <a:gd name="T53" fmla="*/ 211 h 241"/>
                <a:gd name="T54" fmla="*/ 190 w 904"/>
                <a:gd name="T55" fmla="*/ 212 h 241"/>
                <a:gd name="T56" fmla="*/ 186 w 904"/>
                <a:gd name="T57" fmla="*/ 215 h 241"/>
                <a:gd name="T58" fmla="*/ 182 w 904"/>
                <a:gd name="T59" fmla="*/ 220 h 241"/>
                <a:gd name="T60" fmla="*/ 181 w 904"/>
                <a:gd name="T61" fmla="*/ 225 h 241"/>
                <a:gd name="T62" fmla="*/ 182 w 904"/>
                <a:gd name="T63" fmla="*/ 232 h 241"/>
                <a:gd name="T64" fmla="*/ 186 w 904"/>
                <a:gd name="T65" fmla="*/ 236 h 241"/>
                <a:gd name="T66" fmla="*/ 190 w 904"/>
                <a:gd name="T67" fmla="*/ 240 h 241"/>
                <a:gd name="T68" fmla="*/ 195 w 904"/>
                <a:gd name="T69" fmla="*/ 241 h 241"/>
                <a:gd name="T70" fmla="*/ 742 w 904"/>
                <a:gd name="T71" fmla="*/ 241 h 241"/>
                <a:gd name="T72" fmla="*/ 747 w 904"/>
                <a:gd name="T73" fmla="*/ 239 h 241"/>
                <a:gd name="T74" fmla="*/ 752 w 904"/>
                <a:gd name="T75" fmla="*/ 234 h 241"/>
                <a:gd name="T76" fmla="*/ 754 w 904"/>
                <a:gd name="T77" fmla="*/ 229 h 241"/>
                <a:gd name="T78" fmla="*/ 754 w 904"/>
                <a:gd name="T79" fmla="*/ 223 h 241"/>
                <a:gd name="T80" fmla="*/ 752 w 904"/>
                <a:gd name="T81" fmla="*/ 218 h 241"/>
                <a:gd name="T82" fmla="*/ 747 w 904"/>
                <a:gd name="T83" fmla="*/ 213 h 241"/>
                <a:gd name="T84" fmla="*/ 742 w 904"/>
                <a:gd name="T85" fmla="*/ 211 h 241"/>
                <a:gd name="T86" fmla="*/ 468 w 904"/>
                <a:gd name="T87" fmla="*/ 211 h 241"/>
                <a:gd name="T88" fmla="*/ 829 w 904"/>
                <a:gd name="T89" fmla="*/ 150 h 241"/>
                <a:gd name="T90" fmla="*/ 845 w 904"/>
                <a:gd name="T91" fmla="*/ 149 h 241"/>
                <a:gd name="T92" fmla="*/ 859 w 904"/>
                <a:gd name="T93" fmla="*/ 145 h 241"/>
                <a:gd name="T94" fmla="*/ 871 w 904"/>
                <a:gd name="T95" fmla="*/ 137 h 241"/>
                <a:gd name="T96" fmla="*/ 882 w 904"/>
                <a:gd name="T97" fmla="*/ 128 h 241"/>
                <a:gd name="T98" fmla="*/ 892 w 904"/>
                <a:gd name="T99" fmla="*/ 117 h 241"/>
                <a:gd name="T100" fmla="*/ 899 w 904"/>
                <a:gd name="T101" fmla="*/ 104 h 241"/>
                <a:gd name="T102" fmla="*/ 903 w 904"/>
                <a:gd name="T103" fmla="*/ 90 h 241"/>
                <a:gd name="T104" fmla="*/ 904 w 904"/>
                <a:gd name="T105" fmla="*/ 75 h 241"/>
                <a:gd name="T106" fmla="*/ 0 w 904"/>
                <a:gd name="T10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4" h="241">
                  <a:moveTo>
                    <a:pt x="452" y="29"/>
                  </a:moveTo>
                  <a:lnTo>
                    <a:pt x="459" y="29"/>
                  </a:lnTo>
                  <a:lnTo>
                    <a:pt x="464" y="32"/>
                  </a:lnTo>
                  <a:lnTo>
                    <a:pt x="469" y="35"/>
                  </a:lnTo>
                  <a:lnTo>
                    <a:pt x="473" y="38"/>
                  </a:lnTo>
                  <a:lnTo>
                    <a:pt x="478" y="43"/>
                  </a:lnTo>
                  <a:lnTo>
                    <a:pt x="480" y="48"/>
                  </a:lnTo>
                  <a:lnTo>
                    <a:pt x="482" y="54"/>
                  </a:lnTo>
                  <a:lnTo>
                    <a:pt x="482" y="59"/>
                  </a:lnTo>
                  <a:lnTo>
                    <a:pt x="482" y="66"/>
                  </a:lnTo>
                  <a:lnTo>
                    <a:pt x="480" y="71"/>
                  </a:lnTo>
                  <a:lnTo>
                    <a:pt x="478" y="77"/>
                  </a:lnTo>
                  <a:lnTo>
                    <a:pt x="473" y="81"/>
                  </a:lnTo>
                  <a:lnTo>
                    <a:pt x="469" y="85"/>
                  </a:lnTo>
                  <a:lnTo>
                    <a:pt x="464" y="87"/>
                  </a:lnTo>
                  <a:lnTo>
                    <a:pt x="459" y="89"/>
                  </a:lnTo>
                  <a:lnTo>
                    <a:pt x="452" y="90"/>
                  </a:lnTo>
                  <a:lnTo>
                    <a:pt x="447" y="89"/>
                  </a:lnTo>
                  <a:lnTo>
                    <a:pt x="440" y="87"/>
                  </a:lnTo>
                  <a:lnTo>
                    <a:pt x="436" y="85"/>
                  </a:lnTo>
                  <a:lnTo>
                    <a:pt x="431" y="81"/>
                  </a:lnTo>
                  <a:lnTo>
                    <a:pt x="427" y="77"/>
                  </a:lnTo>
                  <a:lnTo>
                    <a:pt x="424" y="71"/>
                  </a:lnTo>
                  <a:lnTo>
                    <a:pt x="422" y="66"/>
                  </a:lnTo>
                  <a:lnTo>
                    <a:pt x="422" y="59"/>
                  </a:lnTo>
                  <a:lnTo>
                    <a:pt x="422" y="54"/>
                  </a:lnTo>
                  <a:lnTo>
                    <a:pt x="424" y="48"/>
                  </a:lnTo>
                  <a:lnTo>
                    <a:pt x="427" y="43"/>
                  </a:lnTo>
                  <a:lnTo>
                    <a:pt x="431" y="38"/>
                  </a:lnTo>
                  <a:lnTo>
                    <a:pt x="436" y="35"/>
                  </a:lnTo>
                  <a:lnTo>
                    <a:pt x="440" y="32"/>
                  </a:lnTo>
                  <a:lnTo>
                    <a:pt x="447" y="31"/>
                  </a:lnTo>
                  <a:lnTo>
                    <a:pt x="452" y="29"/>
                  </a:lnTo>
                  <a:lnTo>
                    <a:pt x="452" y="29"/>
                  </a:lnTo>
                  <a:close/>
                  <a:moveTo>
                    <a:pt x="0" y="75"/>
                  </a:moveTo>
                  <a:lnTo>
                    <a:pt x="0" y="83"/>
                  </a:lnTo>
                  <a:lnTo>
                    <a:pt x="1" y="90"/>
                  </a:lnTo>
                  <a:lnTo>
                    <a:pt x="3" y="97"/>
                  </a:lnTo>
                  <a:lnTo>
                    <a:pt x="5" y="104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6" y="122"/>
                  </a:lnTo>
                  <a:lnTo>
                    <a:pt x="22" y="128"/>
                  </a:lnTo>
                  <a:lnTo>
                    <a:pt x="27" y="132"/>
                  </a:lnTo>
                  <a:lnTo>
                    <a:pt x="33" y="137"/>
                  </a:lnTo>
                  <a:lnTo>
                    <a:pt x="40" y="141"/>
                  </a:lnTo>
                  <a:lnTo>
                    <a:pt x="46" y="145"/>
                  </a:lnTo>
                  <a:lnTo>
                    <a:pt x="53" y="147"/>
                  </a:lnTo>
                  <a:lnTo>
                    <a:pt x="59" y="149"/>
                  </a:lnTo>
                  <a:lnTo>
                    <a:pt x="67" y="150"/>
                  </a:lnTo>
                  <a:lnTo>
                    <a:pt x="75" y="150"/>
                  </a:lnTo>
                  <a:lnTo>
                    <a:pt x="437" y="150"/>
                  </a:lnTo>
                  <a:lnTo>
                    <a:pt x="437" y="211"/>
                  </a:lnTo>
                  <a:lnTo>
                    <a:pt x="195" y="211"/>
                  </a:lnTo>
                  <a:lnTo>
                    <a:pt x="192" y="211"/>
                  </a:lnTo>
                  <a:lnTo>
                    <a:pt x="190" y="212"/>
                  </a:lnTo>
                  <a:lnTo>
                    <a:pt x="188" y="213"/>
                  </a:lnTo>
                  <a:lnTo>
                    <a:pt x="186" y="215"/>
                  </a:lnTo>
                  <a:lnTo>
                    <a:pt x="183" y="218"/>
                  </a:lnTo>
                  <a:lnTo>
                    <a:pt x="182" y="220"/>
                  </a:lnTo>
                  <a:lnTo>
                    <a:pt x="181" y="223"/>
                  </a:lnTo>
                  <a:lnTo>
                    <a:pt x="181" y="225"/>
                  </a:lnTo>
                  <a:lnTo>
                    <a:pt x="181" y="229"/>
                  </a:lnTo>
                  <a:lnTo>
                    <a:pt x="182" y="232"/>
                  </a:lnTo>
                  <a:lnTo>
                    <a:pt x="183" y="234"/>
                  </a:lnTo>
                  <a:lnTo>
                    <a:pt x="186" y="236"/>
                  </a:lnTo>
                  <a:lnTo>
                    <a:pt x="188" y="239"/>
                  </a:lnTo>
                  <a:lnTo>
                    <a:pt x="190" y="240"/>
                  </a:lnTo>
                  <a:lnTo>
                    <a:pt x="192" y="241"/>
                  </a:lnTo>
                  <a:lnTo>
                    <a:pt x="195" y="241"/>
                  </a:lnTo>
                  <a:lnTo>
                    <a:pt x="739" y="241"/>
                  </a:lnTo>
                  <a:lnTo>
                    <a:pt x="742" y="241"/>
                  </a:lnTo>
                  <a:lnTo>
                    <a:pt x="745" y="240"/>
                  </a:lnTo>
                  <a:lnTo>
                    <a:pt x="747" y="239"/>
                  </a:lnTo>
                  <a:lnTo>
                    <a:pt x="750" y="236"/>
                  </a:lnTo>
                  <a:lnTo>
                    <a:pt x="752" y="234"/>
                  </a:lnTo>
                  <a:lnTo>
                    <a:pt x="753" y="232"/>
                  </a:lnTo>
                  <a:lnTo>
                    <a:pt x="754" y="229"/>
                  </a:lnTo>
                  <a:lnTo>
                    <a:pt x="754" y="225"/>
                  </a:lnTo>
                  <a:lnTo>
                    <a:pt x="754" y="223"/>
                  </a:lnTo>
                  <a:lnTo>
                    <a:pt x="753" y="220"/>
                  </a:lnTo>
                  <a:lnTo>
                    <a:pt x="752" y="218"/>
                  </a:lnTo>
                  <a:lnTo>
                    <a:pt x="750" y="215"/>
                  </a:lnTo>
                  <a:lnTo>
                    <a:pt x="747" y="213"/>
                  </a:lnTo>
                  <a:lnTo>
                    <a:pt x="745" y="212"/>
                  </a:lnTo>
                  <a:lnTo>
                    <a:pt x="742" y="211"/>
                  </a:lnTo>
                  <a:lnTo>
                    <a:pt x="739" y="211"/>
                  </a:lnTo>
                  <a:lnTo>
                    <a:pt x="468" y="211"/>
                  </a:lnTo>
                  <a:lnTo>
                    <a:pt x="468" y="150"/>
                  </a:lnTo>
                  <a:lnTo>
                    <a:pt x="829" y="150"/>
                  </a:lnTo>
                  <a:lnTo>
                    <a:pt x="837" y="150"/>
                  </a:lnTo>
                  <a:lnTo>
                    <a:pt x="845" y="149"/>
                  </a:lnTo>
                  <a:lnTo>
                    <a:pt x="851" y="147"/>
                  </a:lnTo>
                  <a:lnTo>
                    <a:pt x="859" y="145"/>
                  </a:lnTo>
                  <a:lnTo>
                    <a:pt x="866" y="141"/>
                  </a:lnTo>
                  <a:lnTo>
                    <a:pt x="871" y="137"/>
                  </a:lnTo>
                  <a:lnTo>
                    <a:pt x="877" y="132"/>
                  </a:lnTo>
                  <a:lnTo>
                    <a:pt x="882" y="128"/>
                  </a:lnTo>
                  <a:lnTo>
                    <a:pt x="888" y="122"/>
                  </a:lnTo>
                  <a:lnTo>
                    <a:pt x="892" y="117"/>
                  </a:lnTo>
                  <a:lnTo>
                    <a:pt x="896" y="110"/>
                  </a:lnTo>
                  <a:lnTo>
                    <a:pt x="899" y="104"/>
                  </a:lnTo>
                  <a:lnTo>
                    <a:pt x="901" y="97"/>
                  </a:lnTo>
                  <a:lnTo>
                    <a:pt x="903" y="90"/>
                  </a:lnTo>
                  <a:lnTo>
                    <a:pt x="904" y="83"/>
                  </a:lnTo>
                  <a:lnTo>
                    <a:pt x="904" y="75"/>
                  </a:lnTo>
                  <a:lnTo>
                    <a:pt x="904" y="0"/>
                  </a:lnTo>
                  <a:lnTo>
                    <a:pt x="0" y="0"/>
                  </a:lnTo>
                  <a:lnTo>
                    <a:pt x="0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5" name="Graphic 64" descr="Database">
            <a:extLst>
              <a:ext uri="{FF2B5EF4-FFF2-40B4-BE49-F238E27FC236}">
                <a16:creationId xmlns:a16="http://schemas.microsoft.com/office/drawing/2014/main" id="{B8F460C3-8860-4B90-B8AE-726D593C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0650" y="1488234"/>
            <a:ext cx="536600" cy="536600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9433BDDA-BFBF-451C-B9B1-BE03D06160A6}"/>
              </a:ext>
            </a:extLst>
          </p:cNvPr>
          <p:cNvSpPr txBox="1"/>
          <p:nvPr/>
        </p:nvSpPr>
        <p:spPr>
          <a:xfrm>
            <a:off x="4363745" y="3699203"/>
            <a:ext cx="149426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Used a left Join in a </a:t>
            </a:r>
            <a:r>
              <a:rPr lang="en-US" sz="1400" dirty="0" err="1">
                <a:solidFill>
                  <a:schemeClr val="bg1"/>
                </a:solidFill>
              </a:rPr>
              <a:t>Jupyter</a:t>
            </a:r>
            <a:r>
              <a:rPr lang="en-US" sz="1400" dirty="0">
                <a:solidFill>
                  <a:schemeClr val="bg1"/>
                </a:solidFill>
              </a:rPr>
              <a:t> Notebook to add region to each entry - Pandas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A1CB6C6-C630-4E41-88B9-0CD5CD6CBA05}"/>
              </a:ext>
            </a:extLst>
          </p:cNvPr>
          <p:cNvSpPr txBox="1"/>
          <p:nvPr/>
        </p:nvSpPr>
        <p:spPr>
          <a:xfrm>
            <a:off x="3372031" y="2154678"/>
            <a:ext cx="149426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Grouping in regions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2DD05E1-5387-4CC4-8728-D941E37DFDBF}"/>
              </a:ext>
            </a:extLst>
          </p:cNvPr>
          <p:cNvSpPr txBox="1"/>
          <p:nvPr/>
        </p:nvSpPr>
        <p:spPr>
          <a:xfrm>
            <a:off x="5190980" y="5616468"/>
            <a:ext cx="1715815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We now have a clean database with all the information we require for our </a:t>
            </a:r>
            <a:r>
              <a:rPr lang="en-US" sz="1400" dirty="0" err="1">
                <a:solidFill>
                  <a:schemeClr val="bg1"/>
                </a:solidFill>
              </a:rPr>
              <a:t>visualisations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4" name="Graphic 3" descr="Network">
            <a:extLst>
              <a:ext uri="{FF2B5EF4-FFF2-40B4-BE49-F238E27FC236}">
                <a16:creationId xmlns:a16="http://schemas.microsoft.com/office/drawing/2014/main" id="{5E81EFFA-42F7-44BB-8118-F8973560B6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39167" y="3126258"/>
            <a:ext cx="627130" cy="6271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A57EE4-EC0A-40B3-9CBF-907A5D8E83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8363" y="2660013"/>
            <a:ext cx="4512530" cy="1971727"/>
          </a:xfrm>
          <a:prstGeom prst="rect">
            <a:avLst/>
          </a:prstGeom>
        </p:spPr>
      </p:pic>
      <p:pic>
        <p:nvPicPr>
          <p:cNvPr id="36" name="Graphic 35" descr="Database">
            <a:extLst>
              <a:ext uri="{FF2B5EF4-FFF2-40B4-BE49-F238E27FC236}">
                <a16:creationId xmlns:a16="http://schemas.microsoft.com/office/drawing/2014/main" id="{76EC524D-2E12-48D8-A476-CD030425CA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29484" y="5073202"/>
            <a:ext cx="536600" cy="5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471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D226BD5-1F3F-4DC5-80EA-22D21D5F7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2B88-9847-47C9-8D98-F771ACBD09BB}" type="datetime1">
              <a:rPr lang="en-US" smtClean="0">
                <a:solidFill>
                  <a:schemeClr val="tx1"/>
                </a:solidFill>
              </a:rPr>
              <a:t>4/13/2021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6AD76-B757-4031-AB29-7C13BA028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9A17-702F-4A12-A943-B57E31AD1434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E9FCC-764E-4208-8E31-793673045B14}"/>
              </a:ext>
            </a:extLst>
          </p:cNvPr>
          <p:cNvSpPr txBox="1"/>
          <p:nvPr/>
        </p:nvSpPr>
        <p:spPr>
          <a:xfrm>
            <a:off x="981075" y="476389"/>
            <a:ext cx="1022985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SERVER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4DFF3C-9DF6-4807-BB2E-BC6FC9D5B936}"/>
              </a:ext>
            </a:extLst>
          </p:cNvPr>
          <p:cNvGrpSpPr/>
          <p:nvPr/>
        </p:nvGrpSpPr>
        <p:grpSpPr>
          <a:xfrm flipH="1">
            <a:off x="5528544" y="209489"/>
            <a:ext cx="1134913" cy="229001"/>
            <a:chOff x="4629150" y="-2190750"/>
            <a:chExt cx="3508236" cy="707886"/>
          </a:xfrm>
        </p:grpSpPr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CCBF3BED-838A-4B4F-A38D-8006ABAFE724}"/>
                </a:ext>
              </a:extLst>
            </p:cNvPr>
            <p:cNvSpPr/>
            <p:nvPr/>
          </p:nvSpPr>
          <p:spPr>
            <a:xfrm>
              <a:off x="4629150" y="-2190750"/>
              <a:ext cx="707886" cy="707886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DD665D1-3FA9-4808-AC2D-F56A73E718ED}"/>
                </a:ext>
              </a:extLst>
            </p:cNvPr>
            <p:cNvSpPr/>
            <p:nvPr/>
          </p:nvSpPr>
          <p:spPr>
            <a:xfrm>
              <a:off x="5562600" y="-2190750"/>
              <a:ext cx="707886" cy="7078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E93FCB1-FCBA-4444-A4C0-52C598507A97}"/>
                </a:ext>
              </a:extLst>
            </p:cNvPr>
            <p:cNvSpPr/>
            <p:nvPr/>
          </p:nvSpPr>
          <p:spPr>
            <a:xfrm>
              <a:off x="6496050" y="-2190750"/>
              <a:ext cx="707886" cy="7078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818B12F0-31DD-4CD4-A806-5DBC30D3E154}"/>
                </a:ext>
              </a:extLst>
            </p:cNvPr>
            <p:cNvSpPr/>
            <p:nvPr/>
          </p:nvSpPr>
          <p:spPr>
            <a:xfrm>
              <a:off x="7429500" y="-2190750"/>
              <a:ext cx="707886" cy="7078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2C87D96F-6C30-462E-AF8B-893B53C5A920}"/>
              </a:ext>
            </a:extLst>
          </p:cNvPr>
          <p:cNvSpPr/>
          <p:nvPr/>
        </p:nvSpPr>
        <p:spPr>
          <a:xfrm>
            <a:off x="4762500" y="2400300"/>
            <a:ext cx="2667000" cy="2667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Database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901A9F7B-5367-46EE-B245-EBBDBB58CB04}"/>
              </a:ext>
            </a:extLst>
          </p:cNvPr>
          <p:cNvSpPr/>
          <p:nvPr/>
        </p:nvSpPr>
        <p:spPr>
          <a:xfrm>
            <a:off x="4587240" y="2225040"/>
            <a:ext cx="3017520" cy="3017520"/>
          </a:xfrm>
          <a:prstGeom prst="diamond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iamond 15">
            <a:extLst>
              <a:ext uri="{FF2B5EF4-FFF2-40B4-BE49-F238E27FC236}">
                <a16:creationId xmlns:a16="http://schemas.microsoft.com/office/drawing/2014/main" id="{D4BB5D4B-137F-4105-8E66-20186AABDB9F}"/>
              </a:ext>
            </a:extLst>
          </p:cNvPr>
          <p:cNvSpPr/>
          <p:nvPr/>
        </p:nvSpPr>
        <p:spPr>
          <a:xfrm>
            <a:off x="7429500" y="1414780"/>
            <a:ext cx="1620520" cy="162052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C079AD85-B033-44A1-86A7-04502C51D064}"/>
              </a:ext>
            </a:extLst>
          </p:cNvPr>
          <p:cNvSpPr/>
          <p:nvPr/>
        </p:nvSpPr>
        <p:spPr>
          <a:xfrm>
            <a:off x="3141980" y="1414780"/>
            <a:ext cx="1620520" cy="162052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631948FE-17F8-4F07-9769-CD539624E7C6}"/>
              </a:ext>
            </a:extLst>
          </p:cNvPr>
          <p:cNvSpPr/>
          <p:nvPr/>
        </p:nvSpPr>
        <p:spPr>
          <a:xfrm>
            <a:off x="7429500" y="4432300"/>
            <a:ext cx="1620520" cy="162052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9" name="Diamond 18">
            <a:extLst>
              <a:ext uri="{FF2B5EF4-FFF2-40B4-BE49-F238E27FC236}">
                <a16:creationId xmlns:a16="http://schemas.microsoft.com/office/drawing/2014/main" id="{AA13755E-DA59-424B-BF60-D83424E6ADA4}"/>
              </a:ext>
            </a:extLst>
          </p:cNvPr>
          <p:cNvSpPr/>
          <p:nvPr/>
        </p:nvSpPr>
        <p:spPr>
          <a:xfrm>
            <a:off x="3141980" y="4432300"/>
            <a:ext cx="1620520" cy="162052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F6EB14-7DF3-4285-8229-7989E10F4A54}"/>
              </a:ext>
            </a:extLst>
          </p:cNvPr>
          <p:cNvSpPr txBox="1"/>
          <p:nvPr/>
        </p:nvSpPr>
        <p:spPr>
          <a:xfrm>
            <a:off x="647700" y="1732598"/>
            <a:ext cx="2319020" cy="9848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dirty="0"/>
              <a:t>Created a schema in PostgreSQL to import all the information from the previous steps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8234EB-9B14-4194-8ADC-8BE173983B2F}"/>
              </a:ext>
            </a:extLst>
          </p:cNvPr>
          <p:cNvSpPr txBox="1"/>
          <p:nvPr/>
        </p:nvSpPr>
        <p:spPr>
          <a:xfrm>
            <a:off x="647700" y="4873228"/>
            <a:ext cx="2319020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dirty="0"/>
              <a:t>Concurrently, a SQLite DB is created for testing purposes.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FEB969-1725-4FA3-9D8E-32D05E1A4AD6}"/>
              </a:ext>
            </a:extLst>
          </p:cNvPr>
          <p:cNvSpPr txBox="1"/>
          <p:nvPr/>
        </p:nvSpPr>
        <p:spPr>
          <a:xfrm>
            <a:off x="9225280" y="1978818"/>
            <a:ext cx="23190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dirty="0"/>
              <a:t>Uploaded database to Heroku.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049E5A-564E-4FE1-9A33-F5A0CDE03C04}"/>
              </a:ext>
            </a:extLst>
          </p:cNvPr>
          <p:cNvSpPr txBox="1"/>
          <p:nvPr/>
        </p:nvSpPr>
        <p:spPr>
          <a:xfrm>
            <a:off x="9225280" y="4996338"/>
            <a:ext cx="23190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dirty="0"/>
              <a:t>Flask is used to get data from database into a JSON 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ACC87FE-8667-4CFA-AA1A-BD803D6363E5}"/>
              </a:ext>
            </a:extLst>
          </p:cNvPr>
          <p:cNvCxnSpPr/>
          <p:nvPr/>
        </p:nvCxnSpPr>
        <p:spPr>
          <a:xfrm>
            <a:off x="4424879" y="2657475"/>
            <a:ext cx="306229" cy="3062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99B2760-FEB3-457E-897A-59E9B4FE25D2}"/>
              </a:ext>
            </a:extLst>
          </p:cNvPr>
          <p:cNvCxnSpPr>
            <a:cxnSpLocks/>
          </p:cNvCxnSpPr>
          <p:nvPr/>
        </p:nvCxnSpPr>
        <p:spPr>
          <a:xfrm flipH="1">
            <a:off x="7460893" y="2657475"/>
            <a:ext cx="306229" cy="306229"/>
          </a:xfrm>
          <a:prstGeom prst="straightConnector1">
            <a:avLst/>
          </a:prstGeom>
          <a:ln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13ED10-61E7-44A6-986D-5F92D0A69716}"/>
              </a:ext>
            </a:extLst>
          </p:cNvPr>
          <p:cNvCxnSpPr/>
          <p:nvPr/>
        </p:nvCxnSpPr>
        <p:spPr>
          <a:xfrm flipV="1">
            <a:off x="4424879" y="4503896"/>
            <a:ext cx="306229" cy="30622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2B7FA92-76B5-4ABC-8340-0866C0338C5D}"/>
              </a:ext>
            </a:extLst>
          </p:cNvPr>
          <p:cNvCxnSpPr>
            <a:cxnSpLocks/>
          </p:cNvCxnSpPr>
          <p:nvPr/>
        </p:nvCxnSpPr>
        <p:spPr>
          <a:xfrm flipH="1" flipV="1">
            <a:off x="7460893" y="4503896"/>
            <a:ext cx="306229" cy="306229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77DA4DD-BD0E-420F-9E4E-8F367D782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2652" y="2009775"/>
            <a:ext cx="419175" cy="3592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7CE702-4E60-4F3D-9284-89B4D06BA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1160" y="2009775"/>
            <a:ext cx="457200" cy="39052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F14FBA1-C89D-44CC-8585-30D6D1E1EC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206" y="4974608"/>
            <a:ext cx="1133641" cy="53590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100CA86-62F1-49D7-B3FA-088AF4C926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913" y="4873228"/>
            <a:ext cx="692953" cy="61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754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6AD76-B757-4031-AB29-7C13BA028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9A17-702F-4A12-A943-B57E31AD1434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E9FCC-764E-4208-8E31-793673045B14}"/>
              </a:ext>
            </a:extLst>
          </p:cNvPr>
          <p:cNvSpPr txBox="1"/>
          <p:nvPr/>
        </p:nvSpPr>
        <p:spPr>
          <a:xfrm>
            <a:off x="981075" y="476389"/>
            <a:ext cx="1022985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FRONT END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4DFF3C-9DF6-4807-BB2E-BC6FC9D5B936}"/>
              </a:ext>
            </a:extLst>
          </p:cNvPr>
          <p:cNvGrpSpPr/>
          <p:nvPr/>
        </p:nvGrpSpPr>
        <p:grpSpPr>
          <a:xfrm flipH="1">
            <a:off x="5528544" y="209489"/>
            <a:ext cx="1134913" cy="229001"/>
            <a:chOff x="4629150" y="-2190750"/>
            <a:chExt cx="3508236" cy="707886"/>
          </a:xfrm>
        </p:grpSpPr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CCBF3BED-838A-4B4F-A38D-8006ABAFE724}"/>
                </a:ext>
              </a:extLst>
            </p:cNvPr>
            <p:cNvSpPr/>
            <p:nvPr/>
          </p:nvSpPr>
          <p:spPr>
            <a:xfrm>
              <a:off x="4629150" y="-2190750"/>
              <a:ext cx="707886" cy="707886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DD665D1-3FA9-4808-AC2D-F56A73E718ED}"/>
                </a:ext>
              </a:extLst>
            </p:cNvPr>
            <p:cNvSpPr/>
            <p:nvPr/>
          </p:nvSpPr>
          <p:spPr>
            <a:xfrm>
              <a:off x="5562600" y="-2190750"/>
              <a:ext cx="707886" cy="7078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E93FCB1-FCBA-4444-A4C0-52C598507A97}"/>
                </a:ext>
              </a:extLst>
            </p:cNvPr>
            <p:cNvSpPr/>
            <p:nvPr/>
          </p:nvSpPr>
          <p:spPr>
            <a:xfrm>
              <a:off x="6496050" y="-2190750"/>
              <a:ext cx="707886" cy="7078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818B12F0-31DD-4CD4-A806-5DBC30D3E154}"/>
                </a:ext>
              </a:extLst>
            </p:cNvPr>
            <p:cNvSpPr/>
            <p:nvPr/>
          </p:nvSpPr>
          <p:spPr>
            <a:xfrm>
              <a:off x="7429500" y="-2190750"/>
              <a:ext cx="707886" cy="7078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2C87D96F-6C30-462E-AF8B-893B53C5A920}"/>
              </a:ext>
            </a:extLst>
          </p:cNvPr>
          <p:cNvSpPr/>
          <p:nvPr/>
        </p:nvSpPr>
        <p:spPr>
          <a:xfrm>
            <a:off x="4762500" y="2400300"/>
            <a:ext cx="2667000" cy="2667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Visualisations</a:t>
            </a:r>
            <a:endParaRPr lang="en-US" sz="2400" dirty="0"/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901A9F7B-5367-46EE-B245-EBBDBB58CB04}"/>
              </a:ext>
            </a:extLst>
          </p:cNvPr>
          <p:cNvSpPr/>
          <p:nvPr/>
        </p:nvSpPr>
        <p:spPr>
          <a:xfrm>
            <a:off x="4587240" y="2225040"/>
            <a:ext cx="3017520" cy="3017520"/>
          </a:xfrm>
          <a:prstGeom prst="diamond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iamond 15">
            <a:extLst>
              <a:ext uri="{FF2B5EF4-FFF2-40B4-BE49-F238E27FC236}">
                <a16:creationId xmlns:a16="http://schemas.microsoft.com/office/drawing/2014/main" id="{D4BB5D4B-137F-4105-8E66-20186AABDB9F}"/>
              </a:ext>
            </a:extLst>
          </p:cNvPr>
          <p:cNvSpPr/>
          <p:nvPr/>
        </p:nvSpPr>
        <p:spPr>
          <a:xfrm>
            <a:off x="7429500" y="1414780"/>
            <a:ext cx="1620520" cy="162052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C079AD85-B033-44A1-86A7-04502C51D064}"/>
              </a:ext>
            </a:extLst>
          </p:cNvPr>
          <p:cNvSpPr/>
          <p:nvPr/>
        </p:nvSpPr>
        <p:spPr>
          <a:xfrm>
            <a:off x="3141980" y="1414780"/>
            <a:ext cx="1620520" cy="162052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631948FE-17F8-4F07-9769-CD539624E7C6}"/>
              </a:ext>
            </a:extLst>
          </p:cNvPr>
          <p:cNvSpPr/>
          <p:nvPr/>
        </p:nvSpPr>
        <p:spPr>
          <a:xfrm>
            <a:off x="7429500" y="4432300"/>
            <a:ext cx="1620520" cy="162052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9" name="Diamond 18">
            <a:extLst>
              <a:ext uri="{FF2B5EF4-FFF2-40B4-BE49-F238E27FC236}">
                <a16:creationId xmlns:a16="http://schemas.microsoft.com/office/drawing/2014/main" id="{AA13755E-DA59-424B-BF60-D83424E6ADA4}"/>
              </a:ext>
            </a:extLst>
          </p:cNvPr>
          <p:cNvSpPr/>
          <p:nvPr/>
        </p:nvSpPr>
        <p:spPr>
          <a:xfrm>
            <a:off x="3141980" y="4432300"/>
            <a:ext cx="1620520" cy="162052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F6EB14-7DF3-4285-8229-7989E10F4A54}"/>
              </a:ext>
            </a:extLst>
          </p:cNvPr>
          <p:cNvSpPr txBox="1"/>
          <p:nvPr/>
        </p:nvSpPr>
        <p:spPr>
          <a:xfrm>
            <a:off x="647700" y="2101930"/>
            <a:ext cx="231902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dirty="0"/>
              <a:t>HTML for browser access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8234EB-9B14-4194-8ADC-8BE173983B2F}"/>
              </a:ext>
            </a:extLst>
          </p:cNvPr>
          <p:cNvSpPr txBox="1"/>
          <p:nvPr/>
        </p:nvSpPr>
        <p:spPr>
          <a:xfrm>
            <a:off x="647700" y="4996338"/>
            <a:ext cx="23190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dirty="0" err="1"/>
              <a:t>Plotly</a:t>
            </a:r>
            <a:r>
              <a:rPr lang="en-US" sz="1600" dirty="0"/>
              <a:t> was used to plot the </a:t>
            </a:r>
            <a:r>
              <a:rPr lang="en-US" sz="1600" dirty="0" err="1"/>
              <a:t>visualisations</a:t>
            </a:r>
            <a:r>
              <a:rPr lang="en-US" sz="1600" dirty="0"/>
              <a:t> by region.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FEB969-1725-4FA3-9D8E-32D05E1A4AD6}"/>
              </a:ext>
            </a:extLst>
          </p:cNvPr>
          <p:cNvSpPr txBox="1"/>
          <p:nvPr/>
        </p:nvSpPr>
        <p:spPr>
          <a:xfrm>
            <a:off x="9225280" y="2101929"/>
            <a:ext cx="231902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dirty="0"/>
              <a:t>CSS for style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049E5A-564E-4FE1-9A33-F5A0CDE03C04}"/>
              </a:ext>
            </a:extLst>
          </p:cNvPr>
          <p:cNvSpPr txBox="1"/>
          <p:nvPr/>
        </p:nvSpPr>
        <p:spPr>
          <a:xfrm>
            <a:off x="9225280" y="4873229"/>
            <a:ext cx="2319020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dirty="0"/>
              <a:t>Leaflet was used for the interactive map of breweries.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ACC87FE-8667-4CFA-AA1A-BD803D6363E5}"/>
              </a:ext>
            </a:extLst>
          </p:cNvPr>
          <p:cNvCxnSpPr/>
          <p:nvPr/>
        </p:nvCxnSpPr>
        <p:spPr>
          <a:xfrm>
            <a:off x="4424879" y="2657475"/>
            <a:ext cx="306229" cy="3062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99B2760-FEB3-457E-897A-59E9B4FE25D2}"/>
              </a:ext>
            </a:extLst>
          </p:cNvPr>
          <p:cNvCxnSpPr>
            <a:cxnSpLocks/>
          </p:cNvCxnSpPr>
          <p:nvPr/>
        </p:nvCxnSpPr>
        <p:spPr>
          <a:xfrm flipH="1">
            <a:off x="7460893" y="2657475"/>
            <a:ext cx="306229" cy="306229"/>
          </a:xfrm>
          <a:prstGeom prst="straightConnector1">
            <a:avLst/>
          </a:prstGeom>
          <a:ln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13ED10-61E7-44A6-986D-5F92D0A69716}"/>
              </a:ext>
            </a:extLst>
          </p:cNvPr>
          <p:cNvCxnSpPr/>
          <p:nvPr/>
        </p:nvCxnSpPr>
        <p:spPr>
          <a:xfrm flipV="1">
            <a:off x="4424879" y="4503896"/>
            <a:ext cx="306229" cy="30622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2B7FA92-76B5-4ABC-8340-0866C0338C5D}"/>
              </a:ext>
            </a:extLst>
          </p:cNvPr>
          <p:cNvCxnSpPr>
            <a:cxnSpLocks/>
          </p:cNvCxnSpPr>
          <p:nvPr/>
        </p:nvCxnSpPr>
        <p:spPr>
          <a:xfrm flipH="1" flipV="1">
            <a:off x="7460893" y="4503896"/>
            <a:ext cx="306229" cy="306229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75C47B1D-1D8A-4F5B-9108-2BB84D43E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332" y="1832551"/>
            <a:ext cx="780315" cy="78031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F3E1F1E-F762-4586-9B3D-87B6EC8E08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525" y="1884699"/>
            <a:ext cx="658470" cy="65847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01AF3892-2851-49D3-B85C-E7E76050E6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0587" y="4884357"/>
            <a:ext cx="709522" cy="709522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7057A09-7B15-4DE5-9477-64A2BC9A96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6152" y="5067300"/>
            <a:ext cx="1230897" cy="34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48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16E9FCC-764E-4208-8E31-793673045B14}"/>
              </a:ext>
            </a:extLst>
          </p:cNvPr>
          <p:cNvSpPr txBox="1"/>
          <p:nvPr/>
        </p:nvSpPr>
        <p:spPr>
          <a:xfrm>
            <a:off x="981075" y="476389"/>
            <a:ext cx="1022985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FINAL PRODUCT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4DFF3C-9DF6-4807-BB2E-BC6FC9D5B936}"/>
              </a:ext>
            </a:extLst>
          </p:cNvPr>
          <p:cNvGrpSpPr/>
          <p:nvPr/>
        </p:nvGrpSpPr>
        <p:grpSpPr>
          <a:xfrm flipH="1">
            <a:off x="5528544" y="209489"/>
            <a:ext cx="1134913" cy="229001"/>
            <a:chOff x="4629150" y="-2190750"/>
            <a:chExt cx="3508236" cy="707886"/>
          </a:xfrm>
        </p:grpSpPr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CCBF3BED-838A-4B4F-A38D-8006ABAFE724}"/>
                </a:ext>
              </a:extLst>
            </p:cNvPr>
            <p:cNvSpPr/>
            <p:nvPr/>
          </p:nvSpPr>
          <p:spPr>
            <a:xfrm>
              <a:off x="4629150" y="-2190750"/>
              <a:ext cx="707886" cy="707886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DD665D1-3FA9-4808-AC2D-F56A73E718ED}"/>
                </a:ext>
              </a:extLst>
            </p:cNvPr>
            <p:cNvSpPr/>
            <p:nvPr/>
          </p:nvSpPr>
          <p:spPr>
            <a:xfrm>
              <a:off x="5562600" y="-2190750"/>
              <a:ext cx="707886" cy="7078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E93FCB1-FCBA-4444-A4C0-52C598507A97}"/>
                </a:ext>
              </a:extLst>
            </p:cNvPr>
            <p:cNvSpPr/>
            <p:nvPr/>
          </p:nvSpPr>
          <p:spPr>
            <a:xfrm>
              <a:off x="6496050" y="-2190750"/>
              <a:ext cx="707886" cy="7078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818B12F0-31DD-4CD4-A806-5DBC30D3E154}"/>
                </a:ext>
              </a:extLst>
            </p:cNvPr>
            <p:cNvSpPr/>
            <p:nvPr/>
          </p:nvSpPr>
          <p:spPr>
            <a:xfrm>
              <a:off x="7429500" y="-2190750"/>
              <a:ext cx="707886" cy="7078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E1ECCA2-A7F3-44D3-9E7A-FEBD5F407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296" y="1341871"/>
            <a:ext cx="6722378" cy="376275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23F60A-1B1A-4DBC-B270-208261DE4768}"/>
              </a:ext>
            </a:extLst>
          </p:cNvPr>
          <p:cNvSpPr txBox="1"/>
          <p:nvPr/>
        </p:nvSpPr>
        <p:spPr>
          <a:xfrm>
            <a:off x="2676088" y="5844062"/>
            <a:ext cx="6971251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dirty="0"/>
              <a:t>Filter-enabled charts showing percentage of </a:t>
            </a:r>
            <a:r>
              <a:rPr lang="en-US" sz="1600" dirty="0" err="1"/>
              <a:t>broweries</a:t>
            </a:r>
            <a:r>
              <a:rPr lang="en-US" sz="1600" dirty="0"/>
              <a:t> in a given region (or the whole country!) and , when a region is selected, number of breweries per state.</a:t>
            </a:r>
          </a:p>
        </p:txBody>
      </p:sp>
    </p:spTree>
    <p:extLst>
      <p:ext uri="{BB962C8B-B14F-4D97-AF65-F5344CB8AC3E}">
        <p14:creationId xmlns:p14="http://schemas.microsoft.com/office/powerpoint/2010/main" val="3009640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16E9FCC-764E-4208-8E31-793673045B14}"/>
              </a:ext>
            </a:extLst>
          </p:cNvPr>
          <p:cNvSpPr txBox="1"/>
          <p:nvPr/>
        </p:nvSpPr>
        <p:spPr>
          <a:xfrm>
            <a:off x="981075" y="476389"/>
            <a:ext cx="1022985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FINAL PRODUCT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4DFF3C-9DF6-4807-BB2E-BC6FC9D5B936}"/>
              </a:ext>
            </a:extLst>
          </p:cNvPr>
          <p:cNvGrpSpPr/>
          <p:nvPr/>
        </p:nvGrpSpPr>
        <p:grpSpPr>
          <a:xfrm flipH="1">
            <a:off x="5528544" y="209489"/>
            <a:ext cx="1134913" cy="229001"/>
            <a:chOff x="4629150" y="-2190750"/>
            <a:chExt cx="3508236" cy="707886"/>
          </a:xfrm>
        </p:grpSpPr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CCBF3BED-838A-4B4F-A38D-8006ABAFE724}"/>
                </a:ext>
              </a:extLst>
            </p:cNvPr>
            <p:cNvSpPr/>
            <p:nvPr/>
          </p:nvSpPr>
          <p:spPr>
            <a:xfrm>
              <a:off x="4629150" y="-2190750"/>
              <a:ext cx="707886" cy="707886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DD665D1-3FA9-4808-AC2D-F56A73E718ED}"/>
                </a:ext>
              </a:extLst>
            </p:cNvPr>
            <p:cNvSpPr/>
            <p:nvPr/>
          </p:nvSpPr>
          <p:spPr>
            <a:xfrm>
              <a:off x="5562600" y="-2190750"/>
              <a:ext cx="707886" cy="7078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E93FCB1-FCBA-4444-A4C0-52C598507A97}"/>
                </a:ext>
              </a:extLst>
            </p:cNvPr>
            <p:cNvSpPr/>
            <p:nvPr/>
          </p:nvSpPr>
          <p:spPr>
            <a:xfrm>
              <a:off x="6496050" y="-2190750"/>
              <a:ext cx="707886" cy="7078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818B12F0-31DD-4CD4-A806-5DBC30D3E154}"/>
                </a:ext>
              </a:extLst>
            </p:cNvPr>
            <p:cNvSpPr/>
            <p:nvPr/>
          </p:nvSpPr>
          <p:spPr>
            <a:xfrm>
              <a:off x="7429500" y="-2190750"/>
              <a:ext cx="707886" cy="7078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2FF015B-DCB4-41D9-B8BB-6909B479A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841" y="1496125"/>
            <a:ext cx="6229350" cy="37147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3E66821-25B1-42CF-9419-F4382E6ABA20}"/>
              </a:ext>
            </a:extLst>
          </p:cNvPr>
          <p:cNvSpPr txBox="1"/>
          <p:nvPr/>
        </p:nvSpPr>
        <p:spPr>
          <a:xfrm>
            <a:off x="2676088" y="5720952"/>
            <a:ext cx="6971251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600" dirty="0"/>
              <a:t>Heatmap, showing brewery locations. Heatmap aggregates number of breweries, with </a:t>
            </a:r>
            <a:r>
              <a:rPr lang="en-US" sz="1600" dirty="0" err="1"/>
              <a:t>colour</a:t>
            </a:r>
            <a:r>
              <a:rPr lang="en-US" sz="1600" dirty="0"/>
              <a:t> visually indicating the number. Upon zooming, location of breweries in each subregion can be visualized.</a:t>
            </a:r>
          </a:p>
        </p:txBody>
      </p:sp>
    </p:spTree>
    <p:extLst>
      <p:ext uri="{BB962C8B-B14F-4D97-AF65-F5344CB8AC3E}">
        <p14:creationId xmlns:p14="http://schemas.microsoft.com/office/powerpoint/2010/main" val="3595933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BB41C"/>
      </a:accent1>
      <a:accent2>
        <a:srgbClr val="EDC11A"/>
      </a:accent2>
      <a:accent3>
        <a:srgbClr val="EC3014"/>
      </a:accent3>
      <a:accent4>
        <a:srgbClr val="024852"/>
      </a:accent4>
      <a:accent5>
        <a:srgbClr val="4BB41C"/>
      </a:accent5>
      <a:accent6>
        <a:srgbClr val="EDC11A"/>
      </a:accent6>
      <a:hlink>
        <a:srgbClr val="0563C1"/>
      </a:hlink>
      <a:folHlink>
        <a:srgbClr val="954F72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1776</TotalTime>
  <Words>558</Words>
  <Application>Microsoft Office PowerPoint</Application>
  <PresentationFormat>Widescreen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Nugroho Ade</dc:creator>
  <cp:lastModifiedBy>Guillermo Bobzin</cp:lastModifiedBy>
  <cp:revision>87</cp:revision>
  <dcterms:created xsi:type="dcterms:W3CDTF">2018-05-03T04:00:00Z</dcterms:created>
  <dcterms:modified xsi:type="dcterms:W3CDTF">2021-04-14T10:47:15Z</dcterms:modified>
</cp:coreProperties>
</file>

<file path=docProps/thumbnail.jpeg>
</file>